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26" r:id="rId3"/>
    <p:sldId id="327" r:id="rId4"/>
    <p:sldId id="331" r:id="rId5"/>
    <p:sldId id="330" r:id="rId6"/>
    <p:sldId id="328" r:id="rId7"/>
    <p:sldId id="329" r:id="rId8"/>
    <p:sldId id="333" r:id="rId9"/>
    <p:sldId id="290" r:id="rId10"/>
    <p:sldId id="287" r:id="rId11"/>
    <p:sldId id="316" r:id="rId12"/>
    <p:sldId id="318" r:id="rId13"/>
    <p:sldId id="317" r:id="rId14"/>
    <p:sldId id="280" r:id="rId15"/>
    <p:sldId id="297" r:id="rId16"/>
    <p:sldId id="298" r:id="rId17"/>
    <p:sldId id="299" r:id="rId18"/>
    <p:sldId id="300" r:id="rId19"/>
    <p:sldId id="301" r:id="rId20"/>
    <p:sldId id="315" r:id="rId21"/>
    <p:sldId id="332" r:id="rId2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EB087D-51D6-42A8-9BC6-31797826303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7DD7639-41AA-42E7-BD16-892CE1F8E415}">
      <dgm:prSet/>
      <dgm:spPr/>
      <dgm:t>
        <a:bodyPr/>
        <a:lstStyle/>
        <a:p>
          <a:r>
            <a:rPr lang="nl-BE" b="0" i="1"/>
            <a:t>FUMES DE-SULFURING SYSTEMS</a:t>
          </a:r>
          <a:endParaRPr lang="en-US"/>
        </a:p>
      </dgm:t>
    </dgm:pt>
    <dgm:pt modelId="{D962E32E-80B3-45ED-99FD-F1CA14DA2441}" type="parTrans" cxnId="{75B738CA-89D0-4739-A940-69A991489846}">
      <dgm:prSet/>
      <dgm:spPr/>
      <dgm:t>
        <a:bodyPr/>
        <a:lstStyle/>
        <a:p>
          <a:endParaRPr lang="en-US"/>
        </a:p>
      </dgm:t>
    </dgm:pt>
    <dgm:pt modelId="{AA06C0F0-5E15-46E1-BF44-397C7F02CE1D}" type="sibTrans" cxnId="{75B738CA-89D0-4739-A940-69A991489846}">
      <dgm:prSet/>
      <dgm:spPr/>
      <dgm:t>
        <a:bodyPr/>
        <a:lstStyle/>
        <a:p>
          <a:endParaRPr lang="en-US"/>
        </a:p>
      </dgm:t>
    </dgm:pt>
    <dgm:pt modelId="{1D5F7DB4-59BD-4972-9152-0A62BF0338E8}">
      <dgm:prSet/>
      <dgm:spPr/>
      <dgm:t>
        <a:bodyPr/>
        <a:lstStyle/>
        <a:p>
          <a:r>
            <a:rPr lang="ru-RU" b="0" i="1"/>
            <a:t>УСТАНОВКА ДЕСУЛЬФУРАЦИИ ТОПОЧНЫХ ГАЗОВ</a:t>
          </a:r>
          <a:endParaRPr lang="en-US"/>
        </a:p>
      </dgm:t>
    </dgm:pt>
    <dgm:pt modelId="{643892CC-DADA-479B-B1C0-709161BF830D}" type="parTrans" cxnId="{3F534FCF-10E9-4B59-9006-4CB24B56410E}">
      <dgm:prSet/>
      <dgm:spPr/>
      <dgm:t>
        <a:bodyPr/>
        <a:lstStyle/>
        <a:p>
          <a:endParaRPr lang="en-US"/>
        </a:p>
      </dgm:t>
    </dgm:pt>
    <dgm:pt modelId="{CC37D7AE-8B5D-4F3F-A8E4-E8E1202B63B1}" type="sibTrans" cxnId="{3F534FCF-10E9-4B59-9006-4CB24B56410E}">
      <dgm:prSet/>
      <dgm:spPr/>
      <dgm:t>
        <a:bodyPr/>
        <a:lstStyle/>
        <a:p>
          <a:endParaRPr lang="en-US"/>
        </a:p>
      </dgm:t>
    </dgm:pt>
    <dgm:pt modelId="{1DB23478-87A4-43FB-89C9-3705B44FEAA9}">
      <dgm:prSet/>
      <dgm:spPr/>
      <dgm:t>
        <a:bodyPr/>
        <a:lstStyle/>
        <a:p>
          <a:r>
            <a:rPr lang="nl-BE" b="0" i="1" dirty="0"/>
            <a:t>NOX </a:t>
          </a:r>
          <a:r>
            <a:rPr lang="en-US" b="0" i="1" dirty="0"/>
            <a:t>REDUCTION  </a:t>
          </a:r>
          <a:r>
            <a:rPr lang="nl-BE" b="0" i="1" dirty="0"/>
            <a:t>Selective, catalytic &amp; non-catalytic</a:t>
          </a:r>
          <a:endParaRPr lang="en-US" dirty="0"/>
        </a:p>
      </dgm:t>
    </dgm:pt>
    <dgm:pt modelId="{8064F979-3512-4B93-964C-45C8192FFC85}" type="parTrans" cxnId="{FBAC83A0-22B2-4FC4-806C-444EE41CE65A}">
      <dgm:prSet/>
      <dgm:spPr/>
      <dgm:t>
        <a:bodyPr/>
        <a:lstStyle/>
        <a:p>
          <a:endParaRPr lang="en-US"/>
        </a:p>
      </dgm:t>
    </dgm:pt>
    <dgm:pt modelId="{6007351E-3D94-46E5-9933-D59A47F3F6E4}" type="sibTrans" cxnId="{FBAC83A0-22B2-4FC4-806C-444EE41CE65A}">
      <dgm:prSet/>
      <dgm:spPr/>
      <dgm:t>
        <a:bodyPr/>
        <a:lstStyle/>
        <a:p>
          <a:endParaRPr lang="en-US"/>
        </a:p>
      </dgm:t>
    </dgm:pt>
    <dgm:pt modelId="{EE9F315A-BB23-475C-B85B-BBA0B7289826}">
      <dgm:prSet/>
      <dgm:spPr/>
      <dgm:t>
        <a:bodyPr/>
        <a:lstStyle/>
        <a:p>
          <a:r>
            <a:rPr lang="ru-RU" b="0" i="1"/>
            <a:t>УМЕНЬШЕНИЕ NO</a:t>
          </a:r>
          <a:r>
            <a:rPr lang="ru-RU" b="0" i="1" baseline="-25000"/>
            <a:t>X</a:t>
          </a:r>
          <a:r>
            <a:rPr lang="ru-RU" b="0" i="1"/>
            <a:t> В ТОПОЧНЫХ ГАЗАХ</a:t>
          </a:r>
          <a:endParaRPr lang="en-US"/>
        </a:p>
      </dgm:t>
    </dgm:pt>
    <dgm:pt modelId="{DD832FAC-5C80-4B7F-970F-014753E69E20}" type="parTrans" cxnId="{DA9F198E-70A4-4F52-8D52-3923F618FEE1}">
      <dgm:prSet/>
      <dgm:spPr/>
      <dgm:t>
        <a:bodyPr/>
        <a:lstStyle/>
        <a:p>
          <a:endParaRPr lang="en-US"/>
        </a:p>
      </dgm:t>
    </dgm:pt>
    <dgm:pt modelId="{7A6C95C4-F398-4E38-B126-7AD2C76D5874}" type="sibTrans" cxnId="{DA9F198E-70A4-4F52-8D52-3923F618FEE1}">
      <dgm:prSet/>
      <dgm:spPr/>
      <dgm:t>
        <a:bodyPr/>
        <a:lstStyle/>
        <a:p>
          <a:endParaRPr lang="en-US"/>
        </a:p>
      </dgm:t>
    </dgm:pt>
    <dgm:pt modelId="{D091A44E-6EE3-4626-AA2E-CA86FCCFCA00}">
      <dgm:prSet/>
      <dgm:spPr/>
      <dgm:t>
        <a:bodyPr/>
        <a:lstStyle/>
        <a:p>
          <a:r>
            <a:rPr lang="nl-BE" b="0" i="1"/>
            <a:t>HORIZONTAL &amp; VERTICAL BAG FILTER HOUSINGS</a:t>
          </a:r>
          <a:endParaRPr lang="en-US"/>
        </a:p>
      </dgm:t>
    </dgm:pt>
    <dgm:pt modelId="{B226FF03-BE4C-487A-AF2A-21C8965D82DC}" type="parTrans" cxnId="{41D5032E-83D7-4C1C-A8CE-490C13EC25E3}">
      <dgm:prSet/>
      <dgm:spPr/>
      <dgm:t>
        <a:bodyPr/>
        <a:lstStyle/>
        <a:p>
          <a:endParaRPr lang="en-US"/>
        </a:p>
      </dgm:t>
    </dgm:pt>
    <dgm:pt modelId="{4B9E5077-2DBF-435E-874A-2B5B10A82CBD}" type="sibTrans" cxnId="{41D5032E-83D7-4C1C-A8CE-490C13EC25E3}">
      <dgm:prSet/>
      <dgm:spPr/>
      <dgm:t>
        <a:bodyPr/>
        <a:lstStyle/>
        <a:p>
          <a:endParaRPr lang="en-US"/>
        </a:p>
      </dgm:t>
    </dgm:pt>
    <dgm:pt modelId="{0B05D602-4CA2-4B45-9E13-2E36FF6B0FB3}">
      <dgm:prSet/>
      <dgm:spPr/>
      <dgm:t>
        <a:bodyPr/>
        <a:lstStyle/>
        <a:p>
          <a:r>
            <a:rPr lang="ru-RU" b="0" i="1"/>
            <a:t>МЕШОЧНЫЙ</a:t>
          </a:r>
          <a:r>
            <a:rPr lang="nl-BE" b="0" i="1"/>
            <a:t> &amp; </a:t>
          </a:r>
          <a:r>
            <a:rPr lang="ru-RU" b="0" i="1"/>
            <a:t>ГОРИЗОНТАЛЬНЫЙ МЕШОЧНЫЙ ФИЛЬТР</a:t>
          </a:r>
          <a:endParaRPr lang="en-US"/>
        </a:p>
      </dgm:t>
    </dgm:pt>
    <dgm:pt modelId="{17BF6688-B373-4EC0-AA9E-7253FC0EF463}" type="parTrans" cxnId="{06BF41C1-493D-4B7D-8B4D-0B44FE977E5E}">
      <dgm:prSet/>
      <dgm:spPr/>
      <dgm:t>
        <a:bodyPr/>
        <a:lstStyle/>
        <a:p>
          <a:endParaRPr lang="en-US"/>
        </a:p>
      </dgm:t>
    </dgm:pt>
    <dgm:pt modelId="{ACC4F06A-A716-4F03-9265-4E393C6ED9F3}" type="sibTrans" cxnId="{06BF41C1-493D-4B7D-8B4D-0B44FE977E5E}">
      <dgm:prSet/>
      <dgm:spPr/>
      <dgm:t>
        <a:bodyPr/>
        <a:lstStyle/>
        <a:p>
          <a:endParaRPr lang="en-US"/>
        </a:p>
      </dgm:t>
    </dgm:pt>
    <dgm:pt modelId="{14B2D348-AD6C-4AA1-BF73-56DBEAEDEAAE}">
      <dgm:prSet/>
      <dgm:spPr/>
      <dgm:t>
        <a:bodyPr/>
        <a:lstStyle/>
        <a:p>
          <a:r>
            <a:rPr lang="nl-BE" b="0" i="1" dirty="0"/>
            <a:t>CYCLO-FILTERS</a:t>
          </a:r>
          <a:endParaRPr lang="en-US" dirty="0"/>
        </a:p>
      </dgm:t>
    </dgm:pt>
    <dgm:pt modelId="{E013E5EE-E7A7-4B7F-BB35-06FEF75545FC}" type="parTrans" cxnId="{B3C4D9CC-D4E9-4438-9126-DE0FFF73C5EA}">
      <dgm:prSet/>
      <dgm:spPr/>
      <dgm:t>
        <a:bodyPr/>
        <a:lstStyle/>
        <a:p>
          <a:endParaRPr lang="en-US"/>
        </a:p>
      </dgm:t>
    </dgm:pt>
    <dgm:pt modelId="{835113B8-7382-4E49-9E08-7637E211F92B}" type="sibTrans" cxnId="{B3C4D9CC-D4E9-4438-9126-DE0FFF73C5EA}">
      <dgm:prSet/>
      <dgm:spPr/>
      <dgm:t>
        <a:bodyPr/>
        <a:lstStyle/>
        <a:p>
          <a:endParaRPr lang="en-US"/>
        </a:p>
      </dgm:t>
    </dgm:pt>
    <dgm:pt modelId="{2C8A5ACC-52B9-4A81-9F25-737131DDAEAA}">
      <dgm:prSet/>
      <dgm:spPr/>
      <dgm:t>
        <a:bodyPr/>
        <a:lstStyle/>
        <a:p>
          <a:r>
            <a:rPr lang="ru-RU" b="0" i="1" dirty="0"/>
            <a:t>ЦИКЛОФИЛЬТРЫ</a:t>
          </a:r>
          <a:endParaRPr lang="en-US" dirty="0"/>
        </a:p>
      </dgm:t>
    </dgm:pt>
    <dgm:pt modelId="{28884032-B1BF-4A68-B910-A171968855E5}" type="parTrans" cxnId="{DA6BCCD2-9460-48B4-B6A3-9227806F8920}">
      <dgm:prSet/>
      <dgm:spPr/>
      <dgm:t>
        <a:bodyPr/>
        <a:lstStyle/>
        <a:p>
          <a:endParaRPr lang="en-US"/>
        </a:p>
      </dgm:t>
    </dgm:pt>
    <dgm:pt modelId="{6214D83A-A3CE-468B-B20A-0A3C66664922}" type="sibTrans" cxnId="{DA6BCCD2-9460-48B4-B6A3-9227806F8920}">
      <dgm:prSet/>
      <dgm:spPr/>
      <dgm:t>
        <a:bodyPr/>
        <a:lstStyle/>
        <a:p>
          <a:endParaRPr lang="en-US"/>
        </a:p>
      </dgm:t>
    </dgm:pt>
    <dgm:pt modelId="{098A961F-9C9A-4BE3-9CC8-B8C6F10C3E5C}">
      <dgm:prSet/>
      <dgm:spPr/>
      <dgm:t>
        <a:bodyPr/>
        <a:lstStyle/>
        <a:p>
          <a:r>
            <a:rPr lang="nl-BE" b="0" i="1" dirty="0"/>
            <a:t>GAS COOLERS</a:t>
          </a:r>
          <a:endParaRPr lang="en-US" dirty="0"/>
        </a:p>
      </dgm:t>
    </dgm:pt>
    <dgm:pt modelId="{60F07FB6-BB15-4009-B079-4772AD238022}" type="parTrans" cxnId="{6C270D0A-B6CF-4BAF-8371-C2914A7BCA5C}">
      <dgm:prSet/>
      <dgm:spPr/>
      <dgm:t>
        <a:bodyPr/>
        <a:lstStyle/>
        <a:p>
          <a:endParaRPr lang="en-US"/>
        </a:p>
      </dgm:t>
    </dgm:pt>
    <dgm:pt modelId="{FB7CD217-C549-4932-9A60-C6C1C01AE0EC}" type="sibTrans" cxnId="{6C270D0A-B6CF-4BAF-8371-C2914A7BCA5C}">
      <dgm:prSet/>
      <dgm:spPr/>
      <dgm:t>
        <a:bodyPr/>
        <a:lstStyle/>
        <a:p>
          <a:endParaRPr lang="en-US"/>
        </a:p>
      </dgm:t>
    </dgm:pt>
    <dgm:pt modelId="{91054843-0D34-4D95-93C6-FC254B1AAF39}">
      <dgm:prSet/>
      <dgm:spPr/>
      <dgm:t>
        <a:bodyPr/>
        <a:lstStyle/>
        <a:p>
          <a:r>
            <a:rPr lang="ru-RU" b="0" i="1"/>
            <a:t>ОХЛАДИТЕЛИ ГАЗОВ</a:t>
          </a:r>
          <a:endParaRPr lang="en-US"/>
        </a:p>
      </dgm:t>
    </dgm:pt>
    <dgm:pt modelId="{26526E36-07D2-4B62-9214-27937E2693AB}" type="parTrans" cxnId="{043D90F7-D3C6-48B9-9604-1B72EF85AEFD}">
      <dgm:prSet/>
      <dgm:spPr/>
      <dgm:t>
        <a:bodyPr/>
        <a:lstStyle/>
        <a:p>
          <a:endParaRPr lang="en-US"/>
        </a:p>
      </dgm:t>
    </dgm:pt>
    <dgm:pt modelId="{872CA18B-B1EA-4628-AB85-21363B3E39D3}" type="sibTrans" cxnId="{043D90F7-D3C6-48B9-9604-1B72EF85AEFD}">
      <dgm:prSet/>
      <dgm:spPr/>
      <dgm:t>
        <a:bodyPr/>
        <a:lstStyle/>
        <a:p>
          <a:endParaRPr lang="en-US"/>
        </a:p>
      </dgm:t>
    </dgm:pt>
    <dgm:pt modelId="{6B51A907-E677-4202-9A61-7418F1808BF6}" type="pres">
      <dgm:prSet presAssocID="{78EB087D-51D6-42A8-9BC6-31797826303D}" presName="vert0" presStyleCnt="0">
        <dgm:presLayoutVars>
          <dgm:dir/>
          <dgm:animOne val="branch"/>
          <dgm:animLvl val="lvl"/>
        </dgm:presLayoutVars>
      </dgm:prSet>
      <dgm:spPr/>
    </dgm:pt>
    <dgm:pt modelId="{140BE560-2969-4A87-82ED-DE2F391B7BB7}" type="pres">
      <dgm:prSet presAssocID="{97DD7639-41AA-42E7-BD16-892CE1F8E415}" presName="thickLine" presStyleLbl="alignNode1" presStyleIdx="0" presStyleCnt="10"/>
      <dgm:spPr/>
    </dgm:pt>
    <dgm:pt modelId="{D78DFD61-6C21-4401-A3A0-143C3FF971D3}" type="pres">
      <dgm:prSet presAssocID="{97DD7639-41AA-42E7-BD16-892CE1F8E415}" presName="horz1" presStyleCnt="0"/>
      <dgm:spPr/>
    </dgm:pt>
    <dgm:pt modelId="{826A8465-F8A9-493D-A153-C90491CCA42D}" type="pres">
      <dgm:prSet presAssocID="{97DD7639-41AA-42E7-BD16-892CE1F8E415}" presName="tx1" presStyleLbl="revTx" presStyleIdx="0" presStyleCnt="10"/>
      <dgm:spPr/>
    </dgm:pt>
    <dgm:pt modelId="{FC2651EB-3F3F-4D4F-B13A-01E2899CB722}" type="pres">
      <dgm:prSet presAssocID="{97DD7639-41AA-42E7-BD16-892CE1F8E415}" presName="vert1" presStyleCnt="0"/>
      <dgm:spPr/>
    </dgm:pt>
    <dgm:pt modelId="{4E8B52F0-061B-4913-90CF-77DE8E45F974}" type="pres">
      <dgm:prSet presAssocID="{1D5F7DB4-59BD-4972-9152-0A62BF0338E8}" presName="thickLine" presStyleLbl="alignNode1" presStyleIdx="1" presStyleCnt="10"/>
      <dgm:spPr/>
    </dgm:pt>
    <dgm:pt modelId="{D7E7A2B7-AE56-4776-830D-E112651ABACA}" type="pres">
      <dgm:prSet presAssocID="{1D5F7DB4-59BD-4972-9152-0A62BF0338E8}" presName="horz1" presStyleCnt="0"/>
      <dgm:spPr/>
    </dgm:pt>
    <dgm:pt modelId="{9146409A-D43A-4666-B990-939B1D39BE2C}" type="pres">
      <dgm:prSet presAssocID="{1D5F7DB4-59BD-4972-9152-0A62BF0338E8}" presName="tx1" presStyleLbl="revTx" presStyleIdx="1" presStyleCnt="10"/>
      <dgm:spPr/>
    </dgm:pt>
    <dgm:pt modelId="{05FDF4D4-8472-407E-8F4F-C42A52DFCCF8}" type="pres">
      <dgm:prSet presAssocID="{1D5F7DB4-59BD-4972-9152-0A62BF0338E8}" presName="vert1" presStyleCnt="0"/>
      <dgm:spPr/>
    </dgm:pt>
    <dgm:pt modelId="{CBC577E5-96F8-48DB-9257-E6EFAA7BCABC}" type="pres">
      <dgm:prSet presAssocID="{1DB23478-87A4-43FB-89C9-3705B44FEAA9}" presName="thickLine" presStyleLbl="alignNode1" presStyleIdx="2" presStyleCnt="10"/>
      <dgm:spPr/>
    </dgm:pt>
    <dgm:pt modelId="{EDEBE541-04A4-41B1-8B19-63E531993B98}" type="pres">
      <dgm:prSet presAssocID="{1DB23478-87A4-43FB-89C9-3705B44FEAA9}" presName="horz1" presStyleCnt="0"/>
      <dgm:spPr/>
    </dgm:pt>
    <dgm:pt modelId="{5BDDDE65-1F0E-4E9E-AA09-B138C4583D04}" type="pres">
      <dgm:prSet presAssocID="{1DB23478-87A4-43FB-89C9-3705B44FEAA9}" presName="tx1" presStyleLbl="revTx" presStyleIdx="2" presStyleCnt="10"/>
      <dgm:spPr/>
    </dgm:pt>
    <dgm:pt modelId="{246DD965-D94F-4573-8CEA-937FD119102C}" type="pres">
      <dgm:prSet presAssocID="{1DB23478-87A4-43FB-89C9-3705B44FEAA9}" presName="vert1" presStyleCnt="0"/>
      <dgm:spPr/>
    </dgm:pt>
    <dgm:pt modelId="{4AD5CBB9-A236-4413-BD95-2F829770A879}" type="pres">
      <dgm:prSet presAssocID="{EE9F315A-BB23-475C-B85B-BBA0B7289826}" presName="thickLine" presStyleLbl="alignNode1" presStyleIdx="3" presStyleCnt="10"/>
      <dgm:spPr/>
    </dgm:pt>
    <dgm:pt modelId="{BDC7FF05-C5D8-4852-9B61-D6DB33B233EF}" type="pres">
      <dgm:prSet presAssocID="{EE9F315A-BB23-475C-B85B-BBA0B7289826}" presName="horz1" presStyleCnt="0"/>
      <dgm:spPr/>
    </dgm:pt>
    <dgm:pt modelId="{2B1D9B6D-3882-4CB4-A3DA-24108B339AA6}" type="pres">
      <dgm:prSet presAssocID="{EE9F315A-BB23-475C-B85B-BBA0B7289826}" presName="tx1" presStyleLbl="revTx" presStyleIdx="3" presStyleCnt="10"/>
      <dgm:spPr/>
    </dgm:pt>
    <dgm:pt modelId="{5E6714FA-09E3-4306-B84D-F95894B0D3FC}" type="pres">
      <dgm:prSet presAssocID="{EE9F315A-BB23-475C-B85B-BBA0B7289826}" presName="vert1" presStyleCnt="0"/>
      <dgm:spPr/>
    </dgm:pt>
    <dgm:pt modelId="{D4B314B1-6056-439F-8180-4D1AECA29882}" type="pres">
      <dgm:prSet presAssocID="{D091A44E-6EE3-4626-AA2E-CA86FCCFCA00}" presName="thickLine" presStyleLbl="alignNode1" presStyleIdx="4" presStyleCnt="10"/>
      <dgm:spPr/>
    </dgm:pt>
    <dgm:pt modelId="{510A68E6-58CC-4475-9BBA-763BA0F22034}" type="pres">
      <dgm:prSet presAssocID="{D091A44E-6EE3-4626-AA2E-CA86FCCFCA00}" presName="horz1" presStyleCnt="0"/>
      <dgm:spPr/>
    </dgm:pt>
    <dgm:pt modelId="{12A5CB77-A1FA-4BE2-AB18-C2F7EFF25B5C}" type="pres">
      <dgm:prSet presAssocID="{D091A44E-6EE3-4626-AA2E-CA86FCCFCA00}" presName="tx1" presStyleLbl="revTx" presStyleIdx="4" presStyleCnt="10"/>
      <dgm:spPr/>
    </dgm:pt>
    <dgm:pt modelId="{936BBAF0-45D7-44D9-A2A9-FA8CA9A7F29A}" type="pres">
      <dgm:prSet presAssocID="{D091A44E-6EE3-4626-AA2E-CA86FCCFCA00}" presName="vert1" presStyleCnt="0"/>
      <dgm:spPr/>
    </dgm:pt>
    <dgm:pt modelId="{93C968AF-12A7-42F6-851E-3E5504130C2A}" type="pres">
      <dgm:prSet presAssocID="{0B05D602-4CA2-4B45-9E13-2E36FF6B0FB3}" presName="thickLine" presStyleLbl="alignNode1" presStyleIdx="5" presStyleCnt="10"/>
      <dgm:spPr/>
    </dgm:pt>
    <dgm:pt modelId="{A0E54C44-4614-431B-9CD8-30B3DA416B98}" type="pres">
      <dgm:prSet presAssocID="{0B05D602-4CA2-4B45-9E13-2E36FF6B0FB3}" presName="horz1" presStyleCnt="0"/>
      <dgm:spPr/>
    </dgm:pt>
    <dgm:pt modelId="{F5B01610-E6CE-4888-B252-5CF87340E7D2}" type="pres">
      <dgm:prSet presAssocID="{0B05D602-4CA2-4B45-9E13-2E36FF6B0FB3}" presName="tx1" presStyleLbl="revTx" presStyleIdx="5" presStyleCnt="10"/>
      <dgm:spPr/>
    </dgm:pt>
    <dgm:pt modelId="{65ADE532-41E5-472D-A1DB-839CB6EF5D29}" type="pres">
      <dgm:prSet presAssocID="{0B05D602-4CA2-4B45-9E13-2E36FF6B0FB3}" presName="vert1" presStyleCnt="0"/>
      <dgm:spPr/>
    </dgm:pt>
    <dgm:pt modelId="{F399B4A6-259C-4FFE-BB71-8677AD4F3520}" type="pres">
      <dgm:prSet presAssocID="{14B2D348-AD6C-4AA1-BF73-56DBEAEDEAAE}" presName="thickLine" presStyleLbl="alignNode1" presStyleIdx="6" presStyleCnt="10"/>
      <dgm:spPr/>
    </dgm:pt>
    <dgm:pt modelId="{711352EE-B8E6-43A3-9F0E-32FA9CD64C7C}" type="pres">
      <dgm:prSet presAssocID="{14B2D348-AD6C-4AA1-BF73-56DBEAEDEAAE}" presName="horz1" presStyleCnt="0"/>
      <dgm:spPr/>
    </dgm:pt>
    <dgm:pt modelId="{4123C2D1-F023-46CC-97CC-D6DC91C057BB}" type="pres">
      <dgm:prSet presAssocID="{14B2D348-AD6C-4AA1-BF73-56DBEAEDEAAE}" presName="tx1" presStyleLbl="revTx" presStyleIdx="6" presStyleCnt="10"/>
      <dgm:spPr/>
    </dgm:pt>
    <dgm:pt modelId="{18FFDC76-3623-4445-8BB0-5D35EE567D20}" type="pres">
      <dgm:prSet presAssocID="{14B2D348-AD6C-4AA1-BF73-56DBEAEDEAAE}" presName="vert1" presStyleCnt="0"/>
      <dgm:spPr/>
    </dgm:pt>
    <dgm:pt modelId="{8459B268-7C63-431D-A07B-E5EC1603BDB3}" type="pres">
      <dgm:prSet presAssocID="{2C8A5ACC-52B9-4A81-9F25-737131DDAEAA}" presName="thickLine" presStyleLbl="alignNode1" presStyleIdx="7" presStyleCnt="10"/>
      <dgm:spPr/>
    </dgm:pt>
    <dgm:pt modelId="{7DCD8786-77C2-4867-941E-B9A2B8964299}" type="pres">
      <dgm:prSet presAssocID="{2C8A5ACC-52B9-4A81-9F25-737131DDAEAA}" presName="horz1" presStyleCnt="0"/>
      <dgm:spPr/>
    </dgm:pt>
    <dgm:pt modelId="{140A0E32-098D-43F1-A13C-26D9B0940DA9}" type="pres">
      <dgm:prSet presAssocID="{2C8A5ACC-52B9-4A81-9F25-737131DDAEAA}" presName="tx1" presStyleLbl="revTx" presStyleIdx="7" presStyleCnt="10"/>
      <dgm:spPr/>
    </dgm:pt>
    <dgm:pt modelId="{2808500A-CEF5-453E-8167-19224A329DF8}" type="pres">
      <dgm:prSet presAssocID="{2C8A5ACC-52B9-4A81-9F25-737131DDAEAA}" presName="vert1" presStyleCnt="0"/>
      <dgm:spPr/>
    </dgm:pt>
    <dgm:pt modelId="{19D0E87D-6D40-431B-B5EE-B6B5D7F17C8B}" type="pres">
      <dgm:prSet presAssocID="{098A961F-9C9A-4BE3-9CC8-B8C6F10C3E5C}" presName="thickLine" presStyleLbl="alignNode1" presStyleIdx="8" presStyleCnt="10"/>
      <dgm:spPr/>
    </dgm:pt>
    <dgm:pt modelId="{601D92AC-8322-4263-AE6D-A2D08E8DC935}" type="pres">
      <dgm:prSet presAssocID="{098A961F-9C9A-4BE3-9CC8-B8C6F10C3E5C}" presName="horz1" presStyleCnt="0"/>
      <dgm:spPr/>
    </dgm:pt>
    <dgm:pt modelId="{E99BF817-2FDE-44B3-92E1-7533EA8667F3}" type="pres">
      <dgm:prSet presAssocID="{098A961F-9C9A-4BE3-9CC8-B8C6F10C3E5C}" presName="tx1" presStyleLbl="revTx" presStyleIdx="8" presStyleCnt="10"/>
      <dgm:spPr/>
    </dgm:pt>
    <dgm:pt modelId="{7237B3FB-C9F5-47A2-8758-3A6344B39C56}" type="pres">
      <dgm:prSet presAssocID="{098A961F-9C9A-4BE3-9CC8-B8C6F10C3E5C}" presName="vert1" presStyleCnt="0"/>
      <dgm:spPr/>
    </dgm:pt>
    <dgm:pt modelId="{D98140BB-F93D-47FC-869B-2343EF3B58AC}" type="pres">
      <dgm:prSet presAssocID="{91054843-0D34-4D95-93C6-FC254B1AAF39}" presName="thickLine" presStyleLbl="alignNode1" presStyleIdx="9" presStyleCnt="10"/>
      <dgm:spPr/>
    </dgm:pt>
    <dgm:pt modelId="{72146B7F-5CE0-4964-9CB2-52715002E6E1}" type="pres">
      <dgm:prSet presAssocID="{91054843-0D34-4D95-93C6-FC254B1AAF39}" presName="horz1" presStyleCnt="0"/>
      <dgm:spPr/>
    </dgm:pt>
    <dgm:pt modelId="{C8D4EE3E-C9BF-408C-9C59-7C68A70760B1}" type="pres">
      <dgm:prSet presAssocID="{91054843-0D34-4D95-93C6-FC254B1AAF39}" presName="tx1" presStyleLbl="revTx" presStyleIdx="9" presStyleCnt="10"/>
      <dgm:spPr/>
    </dgm:pt>
    <dgm:pt modelId="{25D4C152-0261-462C-B31C-DE6B3F33DE0F}" type="pres">
      <dgm:prSet presAssocID="{91054843-0D34-4D95-93C6-FC254B1AAF39}" presName="vert1" presStyleCnt="0"/>
      <dgm:spPr/>
    </dgm:pt>
  </dgm:ptLst>
  <dgm:cxnLst>
    <dgm:cxn modelId="{6C270D0A-B6CF-4BAF-8371-C2914A7BCA5C}" srcId="{78EB087D-51D6-42A8-9BC6-31797826303D}" destId="{098A961F-9C9A-4BE3-9CC8-B8C6F10C3E5C}" srcOrd="8" destOrd="0" parTransId="{60F07FB6-BB15-4009-B079-4772AD238022}" sibTransId="{FB7CD217-C549-4932-9A60-C6C1C01AE0EC}"/>
    <dgm:cxn modelId="{FF3D7815-BD46-4FBB-ADE7-2C805483AB1E}" type="presOf" srcId="{97DD7639-41AA-42E7-BD16-892CE1F8E415}" destId="{826A8465-F8A9-493D-A153-C90491CCA42D}" srcOrd="0" destOrd="0" presId="urn:microsoft.com/office/officeart/2008/layout/LinedList"/>
    <dgm:cxn modelId="{CE358F17-271B-4F72-AE5B-568702029822}" type="presOf" srcId="{098A961F-9C9A-4BE3-9CC8-B8C6F10C3E5C}" destId="{E99BF817-2FDE-44B3-92E1-7533EA8667F3}" srcOrd="0" destOrd="0" presId="urn:microsoft.com/office/officeart/2008/layout/LinedList"/>
    <dgm:cxn modelId="{41D5032E-83D7-4C1C-A8CE-490C13EC25E3}" srcId="{78EB087D-51D6-42A8-9BC6-31797826303D}" destId="{D091A44E-6EE3-4626-AA2E-CA86FCCFCA00}" srcOrd="4" destOrd="0" parTransId="{B226FF03-BE4C-487A-AF2A-21C8965D82DC}" sibTransId="{4B9E5077-2DBF-435E-874A-2B5B10A82CBD}"/>
    <dgm:cxn modelId="{24426740-0591-4307-84CD-5F7537F059D2}" type="presOf" srcId="{78EB087D-51D6-42A8-9BC6-31797826303D}" destId="{6B51A907-E677-4202-9A61-7418F1808BF6}" srcOrd="0" destOrd="0" presId="urn:microsoft.com/office/officeart/2008/layout/LinedList"/>
    <dgm:cxn modelId="{DAA7C561-FDA9-44EA-8F32-C3700E40EE64}" type="presOf" srcId="{EE9F315A-BB23-475C-B85B-BBA0B7289826}" destId="{2B1D9B6D-3882-4CB4-A3DA-24108B339AA6}" srcOrd="0" destOrd="0" presId="urn:microsoft.com/office/officeart/2008/layout/LinedList"/>
    <dgm:cxn modelId="{FA42D544-F9AE-454F-8F4C-9069B7E8DE74}" type="presOf" srcId="{1DB23478-87A4-43FB-89C9-3705B44FEAA9}" destId="{5BDDDE65-1F0E-4E9E-AA09-B138C4583D04}" srcOrd="0" destOrd="0" presId="urn:microsoft.com/office/officeart/2008/layout/LinedList"/>
    <dgm:cxn modelId="{F704D082-729A-4715-ACDA-BF3AAA7EF790}" type="presOf" srcId="{14B2D348-AD6C-4AA1-BF73-56DBEAEDEAAE}" destId="{4123C2D1-F023-46CC-97CC-D6DC91C057BB}" srcOrd="0" destOrd="0" presId="urn:microsoft.com/office/officeart/2008/layout/LinedList"/>
    <dgm:cxn modelId="{C05BC284-8C4C-4FC1-B5AA-4E68D5582045}" type="presOf" srcId="{D091A44E-6EE3-4626-AA2E-CA86FCCFCA00}" destId="{12A5CB77-A1FA-4BE2-AB18-C2F7EFF25B5C}" srcOrd="0" destOrd="0" presId="urn:microsoft.com/office/officeart/2008/layout/LinedList"/>
    <dgm:cxn modelId="{DA9F198E-70A4-4F52-8D52-3923F618FEE1}" srcId="{78EB087D-51D6-42A8-9BC6-31797826303D}" destId="{EE9F315A-BB23-475C-B85B-BBA0B7289826}" srcOrd="3" destOrd="0" parTransId="{DD832FAC-5C80-4B7F-970F-014753E69E20}" sibTransId="{7A6C95C4-F398-4E38-B126-7AD2C76D5874}"/>
    <dgm:cxn modelId="{FBAC83A0-22B2-4FC4-806C-444EE41CE65A}" srcId="{78EB087D-51D6-42A8-9BC6-31797826303D}" destId="{1DB23478-87A4-43FB-89C9-3705B44FEAA9}" srcOrd="2" destOrd="0" parTransId="{8064F979-3512-4B93-964C-45C8192FFC85}" sibTransId="{6007351E-3D94-46E5-9933-D59A47F3F6E4}"/>
    <dgm:cxn modelId="{D0D240B3-7724-40EB-8CC6-689811FDE12C}" type="presOf" srcId="{2C8A5ACC-52B9-4A81-9F25-737131DDAEAA}" destId="{140A0E32-098D-43F1-A13C-26D9B0940DA9}" srcOrd="0" destOrd="0" presId="urn:microsoft.com/office/officeart/2008/layout/LinedList"/>
    <dgm:cxn modelId="{06BF41C1-493D-4B7D-8B4D-0B44FE977E5E}" srcId="{78EB087D-51D6-42A8-9BC6-31797826303D}" destId="{0B05D602-4CA2-4B45-9E13-2E36FF6B0FB3}" srcOrd="5" destOrd="0" parTransId="{17BF6688-B373-4EC0-AA9E-7253FC0EF463}" sibTransId="{ACC4F06A-A716-4F03-9265-4E393C6ED9F3}"/>
    <dgm:cxn modelId="{75B738CA-89D0-4739-A940-69A991489846}" srcId="{78EB087D-51D6-42A8-9BC6-31797826303D}" destId="{97DD7639-41AA-42E7-BD16-892CE1F8E415}" srcOrd="0" destOrd="0" parTransId="{D962E32E-80B3-45ED-99FD-F1CA14DA2441}" sibTransId="{AA06C0F0-5E15-46E1-BF44-397C7F02CE1D}"/>
    <dgm:cxn modelId="{B3C4D9CC-D4E9-4438-9126-DE0FFF73C5EA}" srcId="{78EB087D-51D6-42A8-9BC6-31797826303D}" destId="{14B2D348-AD6C-4AA1-BF73-56DBEAEDEAAE}" srcOrd="6" destOrd="0" parTransId="{E013E5EE-E7A7-4B7F-BB35-06FEF75545FC}" sibTransId="{835113B8-7382-4E49-9E08-7637E211F92B}"/>
    <dgm:cxn modelId="{3F534FCF-10E9-4B59-9006-4CB24B56410E}" srcId="{78EB087D-51D6-42A8-9BC6-31797826303D}" destId="{1D5F7DB4-59BD-4972-9152-0A62BF0338E8}" srcOrd="1" destOrd="0" parTransId="{643892CC-DADA-479B-B1C0-709161BF830D}" sibTransId="{CC37D7AE-8B5D-4F3F-A8E4-E8E1202B63B1}"/>
    <dgm:cxn modelId="{DA6BCCD2-9460-48B4-B6A3-9227806F8920}" srcId="{78EB087D-51D6-42A8-9BC6-31797826303D}" destId="{2C8A5ACC-52B9-4A81-9F25-737131DDAEAA}" srcOrd="7" destOrd="0" parTransId="{28884032-B1BF-4A68-B910-A171968855E5}" sibTransId="{6214D83A-A3CE-468B-B20A-0A3C66664922}"/>
    <dgm:cxn modelId="{0FE5A7D8-F6DE-48A4-A631-F931DB555428}" type="presOf" srcId="{91054843-0D34-4D95-93C6-FC254B1AAF39}" destId="{C8D4EE3E-C9BF-408C-9C59-7C68A70760B1}" srcOrd="0" destOrd="0" presId="urn:microsoft.com/office/officeart/2008/layout/LinedList"/>
    <dgm:cxn modelId="{1062D9D8-55D6-48A5-98FB-824833831226}" type="presOf" srcId="{0B05D602-4CA2-4B45-9E13-2E36FF6B0FB3}" destId="{F5B01610-E6CE-4888-B252-5CF87340E7D2}" srcOrd="0" destOrd="0" presId="urn:microsoft.com/office/officeart/2008/layout/LinedList"/>
    <dgm:cxn modelId="{42B14CEC-0504-4D0E-8F1F-9CB80152B7FE}" type="presOf" srcId="{1D5F7DB4-59BD-4972-9152-0A62BF0338E8}" destId="{9146409A-D43A-4666-B990-939B1D39BE2C}" srcOrd="0" destOrd="0" presId="urn:microsoft.com/office/officeart/2008/layout/LinedList"/>
    <dgm:cxn modelId="{043D90F7-D3C6-48B9-9604-1B72EF85AEFD}" srcId="{78EB087D-51D6-42A8-9BC6-31797826303D}" destId="{91054843-0D34-4D95-93C6-FC254B1AAF39}" srcOrd="9" destOrd="0" parTransId="{26526E36-07D2-4B62-9214-27937E2693AB}" sibTransId="{872CA18B-B1EA-4628-AB85-21363B3E39D3}"/>
    <dgm:cxn modelId="{5A58E411-2DF0-462F-9FA8-C39BAC9DC5D9}" type="presParOf" srcId="{6B51A907-E677-4202-9A61-7418F1808BF6}" destId="{140BE560-2969-4A87-82ED-DE2F391B7BB7}" srcOrd="0" destOrd="0" presId="urn:microsoft.com/office/officeart/2008/layout/LinedList"/>
    <dgm:cxn modelId="{C6661399-F3FA-4456-8A89-8F3B24D7CD8D}" type="presParOf" srcId="{6B51A907-E677-4202-9A61-7418F1808BF6}" destId="{D78DFD61-6C21-4401-A3A0-143C3FF971D3}" srcOrd="1" destOrd="0" presId="urn:microsoft.com/office/officeart/2008/layout/LinedList"/>
    <dgm:cxn modelId="{4FF3353F-2720-451A-A3FD-8DFDB1045533}" type="presParOf" srcId="{D78DFD61-6C21-4401-A3A0-143C3FF971D3}" destId="{826A8465-F8A9-493D-A153-C90491CCA42D}" srcOrd="0" destOrd="0" presId="urn:microsoft.com/office/officeart/2008/layout/LinedList"/>
    <dgm:cxn modelId="{B5FB4DF0-4631-4CAB-A6A0-F2E09A1456BF}" type="presParOf" srcId="{D78DFD61-6C21-4401-A3A0-143C3FF971D3}" destId="{FC2651EB-3F3F-4D4F-B13A-01E2899CB722}" srcOrd="1" destOrd="0" presId="urn:microsoft.com/office/officeart/2008/layout/LinedList"/>
    <dgm:cxn modelId="{3E37952D-C484-4687-81AE-7008B1E63086}" type="presParOf" srcId="{6B51A907-E677-4202-9A61-7418F1808BF6}" destId="{4E8B52F0-061B-4913-90CF-77DE8E45F974}" srcOrd="2" destOrd="0" presId="urn:microsoft.com/office/officeart/2008/layout/LinedList"/>
    <dgm:cxn modelId="{CB9B6B53-8093-415E-ACB4-3E47A060BDB3}" type="presParOf" srcId="{6B51A907-E677-4202-9A61-7418F1808BF6}" destId="{D7E7A2B7-AE56-4776-830D-E112651ABACA}" srcOrd="3" destOrd="0" presId="urn:microsoft.com/office/officeart/2008/layout/LinedList"/>
    <dgm:cxn modelId="{A4401514-CC99-4F09-A4F3-496278E5F8EC}" type="presParOf" srcId="{D7E7A2B7-AE56-4776-830D-E112651ABACA}" destId="{9146409A-D43A-4666-B990-939B1D39BE2C}" srcOrd="0" destOrd="0" presId="urn:microsoft.com/office/officeart/2008/layout/LinedList"/>
    <dgm:cxn modelId="{9440C48D-D893-4839-8115-2CD4ED970D61}" type="presParOf" srcId="{D7E7A2B7-AE56-4776-830D-E112651ABACA}" destId="{05FDF4D4-8472-407E-8F4F-C42A52DFCCF8}" srcOrd="1" destOrd="0" presId="urn:microsoft.com/office/officeart/2008/layout/LinedList"/>
    <dgm:cxn modelId="{94C53546-1613-4117-9369-0353000CD1B5}" type="presParOf" srcId="{6B51A907-E677-4202-9A61-7418F1808BF6}" destId="{CBC577E5-96F8-48DB-9257-E6EFAA7BCABC}" srcOrd="4" destOrd="0" presId="urn:microsoft.com/office/officeart/2008/layout/LinedList"/>
    <dgm:cxn modelId="{1CD479A5-EDA3-4069-A194-08141293BCB7}" type="presParOf" srcId="{6B51A907-E677-4202-9A61-7418F1808BF6}" destId="{EDEBE541-04A4-41B1-8B19-63E531993B98}" srcOrd="5" destOrd="0" presId="urn:microsoft.com/office/officeart/2008/layout/LinedList"/>
    <dgm:cxn modelId="{0DFBC520-8AE1-4E9E-9DF1-4ABD23AE068B}" type="presParOf" srcId="{EDEBE541-04A4-41B1-8B19-63E531993B98}" destId="{5BDDDE65-1F0E-4E9E-AA09-B138C4583D04}" srcOrd="0" destOrd="0" presId="urn:microsoft.com/office/officeart/2008/layout/LinedList"/>
    <dgm:cxn modelId="{24FFBCB7-9A4D-4BF2-BCC3-2F4A384E5D94}" type="presParOf" srcId="{EDEBE541-04A4-41B1-8B19-63E531993B98}" destId="{246DD965-D94F-4573-8CEA-937FD119102C}" srcOrd="1" destOrd="0" presId="urn:microsoft.com/office/officeart/2008/layout/LinedList"/>
    <dgm:cxn modelId="{38FFBFFC-A5BA-46F1-B86D-34DB3415E460}" type="presParOf" srcId="{6B51A907-E677-4202-9A61-7418F1808BF6}" destId="{4AD5CBB9-A236-4413-BD95-2F829770A879}" srcOrd="6" destOrd="0" presId="urn:microsoft.com/office/officeart/2008/layout/LinedList"/>
    <dgm:cxn modelId="{E0E00CBE-82CA-42E0-A7EA-9B79278F3FA7}" type="presParOf" srcId="{6B51A907-E677-4202-9A61-7418F1808BF6}" destId="{BDC7FF05-C5D8-4852-9B61-D6DB33B233EF}" srcOrd="7" destOrd="0" presId="urn:microsoft.com/office/officeart/2008/layout/LinedList"/>
    <dgm:cxn modelId="{E9CAD4A1-B222-46A8-88AD-252A4CEAB1F3}" type="presParOf" srcId="{BDC7FF05-C5D8-4852-9B61-D6DB33B233EF}" destId="{2B1D9B6D-3882-4CB4-A3DA-24108B339AA6}" srcOrd="0" destOrd="0" presId="urn:microsoft.com/office/officeart/2008/layout/LinedList"/>
    <dgm:cxn modelId="{37A87A7C-EC79-42EF-AE60-0046B8F0C68B}" type="presParOf" srcId="{BDC7FF05-C5D8-4852-9B61-D6DB33B233EF}" destId="{5E6714FA-09E3-4306-B84D-F95894B0D3FC}" srcOrd="1" destOrd="0" presId="urn:microsoft.com/office/officeart/2008/layout/LinedList"/>
    <dgm:cxn modelId="{666FAB39-EBCC-4FE3-9775-7BE196E775E9}" type="presParOf" srcId="{6B51A907-E677-4202-9A61-7418F1808BF6}" destId="{D4B314B1-6056-439F-8180-4D1AECA29882}" srcOrd="8" destOrd="0" presId="urn:microsoft.com/office/officeart/2008/layout/LinedList"/>
    <dgm:cxn modelId="{93C690BD-CC29-4CEF-8C77-1A4A3248A436}" type="presParOf" srcId="{6B51A907-E677-4202-9A61-7418F1808BF6}" destId="{510A68E6-58CC-4475-9BBA-763BA0F22034}" srcOrd="9" destOrd="0" presId="urn:microsoft.com/office/officeart/2008/layout/LinedList"/>
    <dgm:cxn modelId="{75A5058A-A695-4FA6-9700-C7AA9EBA5C08}" type="presParOf" srcId="{510A68E6-58CC-4475-9BBA-763BA0F22034}" destId="{12A5CB77-A1FA-4BE2-AB18-C2F7EFF25B5C}" srcOrd="0" destOrd="0" presId="urn:microsoft.com/office/officeart/2008/layout/LinedList"/>
    <dgm:cxn modelId="{A447F06F-B05B-4CA3-A25D-F0AACF3BA356}" type="presParOf" srcId="{510A68E6-58CC-4475-9BBA-763BA0F22034}" destId="{936BBAF0-45D7-44D9-A2A9-FA8CA9A7F29A}" srcOrd="1" destOrd="0" presId="urn:microsoft.com/office/officeart/2008/layout/LinedList"/>
    <dgm:cxn modelId="{C567521B-40F1-4159-AE5C-E6E7095C70F6}" type="presParOf" srcId="{6B51A907-E677-4202-9A61-7418F1808BF6}" destId="{93C968AF-12A7-42F6-851E-3E5504130C2A}" srcOrd="10" destOrd="0" presId="urn:microsoft.com/office/officeart/2008/layout/LinedList"/>
    <dgm:cxn modelId="{F188C035-2A79-4AE5-817B-4458C08CEF89}" type="presParOf" srcId="{6B51A907-E677-4202-9A61-7418F1808BF6}" destId="{A0E54C44-4614-431B-9CD8-30B3DA416B98}" srcOrd="11" destOrd="0" presId="urn:microsoft.com/office/officeart/2008/layout/LinedList"/>
    <dgm:cxn modelId="{BB8654D5-7EB2-406E-ADB6-B17B8ABC0CF4}" type="presParOf" srcId="{A0E54C44-4614-431B-9CD8-30B3DA416B98}" destId="{F5B01610-E6CE-4888-B252-5CF87340E7D2}" srcOrd="0" destOrd="0" presId="urn:microsoft.com/office/officeart/2008/layout/LinedList"/>
    <dgm:cxn modelId="{8C12D428-5993-4B8F-B7FE-7327E4D572E0}" type="presParOf" srcId="{A0E54C44-4614-431B-9CD8-30B3DA416B98}" destId="{65ADE532-41E5-472D-A1DB-839CB6EF5D29}" srcOrd="1" destOrd="0" presId="urn:microsoft.com/office/officeart/2008/layout/LinedList"/>
    <dgm:cxn modelId="{914AD4EA-7E6B-4F00-BF3E-40E88C65E476}" type="presParOf" srcId="{6B51A907-E677-4202-9A61-7418F1808BF6}" destId="{F399B4A6-259C-4FFE-BB71-8677AD4F3520}" srcOrd="12" destOrd="0" presId="urn:microsoft.com/office/officeart/2008/layout/LinedList"/>
    <dgm:cxn modelId="{411FBB96-E899-44B9-AC64-2AE90C7DA1BE}" type="presParOf" srcId="{6B51A907-E677-4202-9A61-7418F1808BF6}" destId="{711352EE-B8E6-43A3-9F0E-32FA9CD64C7C}" srcOrd="13" destOrd="0" presId="urn:microsoft.com/office/officeart/2008/layout/LinedList"/>
    <dgm:cxn modelId="{BAD1C851-1D9A-4EF1-8CB2-6597E1C3DFC4}" type="presParOf" srcId="{711352EE-B8E6-43A3-9F0E-32FA9CD64C7C}" destId="{4123C2D1-F023-46CC-97CC-D6DC91C057BB}" srcOrd="0" destOrd="0" presId="urn:microsoft.com/office/officeart/2008/layout/LinedList"/>
    <dgm:cxn modelId="{EDA58ABA-174C-4C23-90C5-DF9221FAED96}" type="presParOf" srcId="{711352EE-B8E6-43A3-9F0E-32FA9CD64C7C}" destId="{18FFDC76-3623-4445-8BB0-5D35EE567D20}" srcOrd="1" destOrd="0" presId="urn:microsoft.com/office/officeart/2008/layout/LinedList"/>
    <dgm:cxn modelId="{4C972824-2EC7-4EBF-A88E-E83680A3560C}" type="presParOf" srcId="{6B51A907-E677-4202-9A61-7418F1808BF6}" destId="{8459B268-7C63-431D-A07B-E5EC1603BDB3}" srcOrd="14" destOrd="0" presId="urn:microsoft.com/office/officeart/2008/layout/LinedList"/>
    <dgm:cxn modelId="{09824AD5-0672-42CA-BBE5-AECD2FC96939}" type="presParOf" srcId="{6B51A907-E677-4202-9A61-7418F1808BF6}" destId="{7DCD8786-77C2-4867-941E-B9A2B8964299}" srcOrd="15" destOrd="0" presId="urn:microsoft.com/office/officeart/2008/layout/LinedList"/>
    <dgm:cxn modelId="{293CBA06-1953-4E24-AC44-CBBE700273FA}" type="presParOf" srcId="{7DCD8786-77C2-4867-941E-B9A2B8964299}" destId="{140A0E32-098D-43F1-A13C-26D9B0940DA9}" srcOrd="0" destOrd="0" presId="urn:microsoft.com/office/officeart/2008/layout/LinedList"/>
    <dgm:cxn modelId="{E0206E8D-A9B2-409E-A355-5E6FDF0061D9}" type="presParOf" srcId="{7DCD8786-77C2-4867-941E-B9A2B8964299}" destId="{2808500A-CEF5-453E-8167-19224A329DF8}" srcOrd="1" destOrd="0" presId="urn:microsoft.com/office/officeart/2008/layout/LinedList"/>
    <dgm:cxn modelId="{07166052-DF65-473A-84BC-F513E386A8E7}" type="presParOf" srcId="{6B51A907-E677-4202-9A61-7418F1808BF6}" destId="{19D0E87D-6D40-431B-B5EE-B6B5D7F17C8B}" srcOrd="16" destOrd="0" presId="urn:microsoft.com/office/officeart/2008/layout/LinedList"/>
    <dgm:cxn modelId="{DC5646E7-A7C3-4ADA-98CA-C873D1285D20}" type="presParOf" srcId="{6B51A907-E677-4202-9A61-7418F1808BF6}" destId="{601D92AC-8322-4263-AE6D-A2D08E8DC935}" srcOrd="17" destOrd="0" presId="urn:microsoft.com/office/officeart/2008/layout/LinedList"/>
    <dgm:cxn modelId="{776C9D57-FE0A-4569-82E0-7261C2A1CCBC}" type="presParOf" srcId="{601D92AC-8322-4263-AE6D-A2D08E8DC935}" destId="{E99BF817-2FDE-44B3-92E1-7533EA8667F3}" srcOrd="0" destOrd="0" presId="urn:microsoft.com/office/officeart/2008/layout/LinedList"/>
    <dgm:cxn modelId="{4793EDC1-B219-4719-9A7B-009B6FAAA405}" type="presParOf" srcId="{601D92AC-8322-4263-AE6D-A2D08E8DC935}" destId="{7237B3FB-C9F5-47A2-8758-3A6344B39C56}" srcOrd="1" destOrd="0" presId="urn:microsoft.com/office/officeart/2008/layout/LinedList"/>
    <dgm:cxn modelId="{A6E9C399-21FF-4DA7-BA28-816084652A42}" type="presParOf" srcId="{6B51A907-E677-4202-9A61-7418F1808BF6}" destId="{D98140BB-F93D-47FC-869B-2343EF3B58AC}" srcOrd="18" destOrd="0" presId="urn:microsoft.com/office/officeart/2008/layout/LinedList"/>
    <dgm:cxn modelId="{D69765B3-A79F-44ED-9071-A85A0BB2D997}" type="presParOf" srcId="{6B51A907-E677-4202-9A61-7418F1808BF6}" destId="{72146B7F-5CE0-4964-9CB2-52715002E6E1}" srcOrd="19" destOrd="0" presId="urn:microsoft.com/office/officeart/2008/layout/LinedList"/>
    <dgm:cxn modelId="{C96E8F02-39D8-49B0-967A-D65FB81EB3F6}" type="presParOf" srcId="{72146B7F-5CE0-4964-9CB2-52715002E6E1}" destId="{C8D4EE3E-C9BF-408C-9C59-7C68A70760B1}" srcOrd="0" destOrd="0" presId="urn:microsoft.com/office/officeart/2008/layout/LinedList"/>
    <dgm:cxn modelId="{1BE10362-6C41-476E-9CCB-8E662ADB458D}" type="presParOf" srcId="{72146B7F-5CE0-4964-9CB2-52715002E6E1}" destId="{25D4C152-0261-462C-B31C-DE6B3F33DE0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BE560-2969-4A87-82ED-DE2F391B7BB7}">
      <dsp:nvSpPr>
        <dsp:cNvPr id="0" name=""/>
        <dsp:cNvSpPr/>
      </dsp:nvSpPr>
      <dsp:spPr>
        <a:xfrm>
          <a:off x="0" y="574"/>
          <a:ext cx="78455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A8465-F8A9-493D-A153-C90491CCA42D}">
      <dsp:nvSpPr>
        <dsp:cNvPr id="0" name=""/>
        <dsp:cNvSpPr/>
      </dsp:nvSpPr>
      <dsp:spPr>
        <a:xfrm>
          <a:off x="0" y="574"/>
          <a:ext cx="7845524" cy="470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0" i="1" kern="1200"/>
            <a:t>FUMES DE-SULFURING SYSTEMS</a:t>
          </a:r>
          <a:endParaRPr lang="en-US" sz="2100" kern="1200"/>
        </a:p>
      </dsp:txBody>
      <dsp:txXfrm>
        <a:off x="0" y="574"/>
        <a:ext cx="7845524" cy="470783"/>
      </dsp:txXfrm>
    </dsp:sp>
    <dsp:sp modelId="{4E8B52F0-061B-4913-90CF-77DE8E45F974}">
      <dsp:nvSpPr>
        <dsp:cNvPr id="0" name=""/>
        <dsp:cNvSpPr/>
      </dsp:nvSpPr>
      <dsp:spPr>
        <a:xfrm>
          <a:off x="0" y="471357"/>
          <a:ext cx="78455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6409A-D43A-4666-B990-939B1D39BE2C}">
      <dsp:nvSpPr>
        <dsp:cNvPr id="0" name=""/>
        <dsp:cNvSpPr/>
      </dsp:nvSpPr>
      <dsp:spPr>
        <a:xfrm>
          <a:off x="0" y="471357"/>
          <a:ext cx="7845524" cy="470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1" kern="1200"/>
            <a:t>УСТАНОВКА ДЕСУЛЬФУРАЦИИ ТОПОЧНЫХ ГАЗОВ</a:t>
          </a:r>
          <a:endParaRPr lang="en-US" sz="2100" kern="1200"/>
        </a:p>
      </dsp:txBody>
      <dsp:txXfrm>
        <a:off x="0" y="471357"/>
        <a:ext cx="7845524" cy="470783"/>
      </dsp:txXfrm>
    </dsp:sp>
    <dsp:sp modelId="{CBC577E5-96F8-48DB-9257-E6EFAA7BCABC}">
      <dsp:nvSpPr>
        <dsp:cNvPr id="0" name=""/>
        <dsp:cNvSpPr/>
      </dsp:nvSpPr>
      <dsp:spPr>
        <a:xfrm>
          <a:off x="0" y="942141"/>
          <a:ext cx="78455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DE65-1F0E-4E9E-AA09-B138C4583D04}">
      <dsp:nvSpPr>
        <dsp:cNvPr id="0" name=""/>
        <dsp:cNvSpPr/>
      </dsp:nvSpPr>
      <dsp:spPr>
        <a:xfrm>
          <a:off x="0" y="942141"/>
          <a:ext cx="7845524" cy="470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0" i="1" kern="1200" dirty="0"/>
            <a:t>NOX </a:t>
          </a:r>
          <a:r>
            <a:rPr lang="en-US" sz="2100" b="0" i="1" kern="1200" dirty="0"/>
            <a:t>REDUCTION  </a:t>
          </a:r>
          <a:r>
            <a:rPr lang="nl-BE" sz="2100" b="0" i="1" kern="1200" dirty="0"/>
            <a:t>Selective, catalytic &amp; non-catalytic</a:t>
          </a:r>
          <a:endParaRPr lang="en-US" sz="2100" kern="1200" dirty="0"/>
        </a:p>
      </dsp:txBody>
      <dsp:txXfrm>
        <a:off x="0" y="942141"/>
        <a:ext cx="7845524" cy="470783"/>
      </dsp:txXfrm>
    </dsp:sp>
    <dsp:sp modelId="{4AD5CBB9-A236-4413-BD95-2F829770A879}">
      <dsp:nvSpPr>
        <dsp:cNvPr id="0" name=""/>
        <dsp:cNvSpPr/>
      </dsp:nvSpPr>
      <dsp:spPr>
        <a:xfrm>
          <a:off x="0" y="1412924"/>
          <a:ext cx="78455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1D9B6D-3882-4CB4-A3DA-24108B339AA6}">
      <dsp:nvSpPr>
        <dsp:cNvPr id="0" name=""/>
        <dsp:cNvSpPr/>
      </dsp:nvSpPr>
      <dsp:spPr>
        <a:xfrm>
          <a:off x="0" y="1412924"/>
          <a:ext cx="7845524" cy="470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1" kern="1200"/>
            <a:t>УМЕНЬШЕНИЕ NO</a:t>
          </a:r>
          <a:r>
            <a:rPr lang="ru-RU" sz="2100" b="0" i="1" kern="1200" baseline="-25000"/>
            <a:t>X</a:t>
          </a:r>
          <a:r>
            <a:rPr lang="ru-RU" sz="2100" b="0" i="1" kern="1200"/>
            <a:t> В ТОПОЧНЫХ ГАЗАХ</a:t>
          </a:r>
          <a:endParaRPr lang="en-US" sz="2100" kern="1200"/>
        </a:p>
      </dsp:txBody>
      <dsp:txXfrm>
        <a:off x="0" y="1412924"/>
        <a:ext cx="7845524" cy="470783"/>
      </dsp:txXfrm>
    </dsp:sp>
    <dsp:sp modelId="{D4B314B1-6056-439F-8180-4D1AECA29882}">
      <dsp:nvSpPr>
        <dsp:cNvPr id="0" name=""/>
        <dsp:cNvSpPr/>
      </dsp:nvSpPr>
      <dsp:spPr>
        <a:xfrm>
          <a:off x="0" y="1883707"/>
          <a:ext cx="78455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5CB77-A1FA-4BE2-AB18-C2F7EFF25B5C}">
      <dsp:nvSpPr>
        <dsp:cNvPr id="0" name=""/>
        <dsp:cNvSpPr/>
      </dsp:nvSpPr>
      <dsp:spPr>
        <a:xfrm>
          <a:off x="0" y="1883707"/>
          <a:ext cx="7845524" cy="470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0" i="1" kern="1200"/>
            <a:t>HORIZONTAL &amp; VERTICAL BAG FILTER HOUSINGS</a:t>
          </a:r>
          <a:endParaRPr lang="en-US" sz="2100" kern="1200"/>
        </a:p>
      </dsp:txBody>
      <dsp:txXfrm>
        <a:off x="0" y="1883707"/>
        <a:ext cx="7845524" cy="470783"/>
      </dsp:txXfrm>
    </dsp:sp>
    <dsp:sp modelId="{93C968AF-12A7-42F6-851E-3E5504130C2A}">
      <dsp:nvSpPr>
        <dsp:cNvPr id="0" name=""/>
        <dsp:cNvSpPr/>
      </dsp:nvSpPr>
      <dsp:spPr>
        <a:xfrm>
          <a:off x="0" y="2354490"/>
          <a:ext cx="78455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01610-E6CE-4888-B252-5CF87340E7D2}">
      <dsp:nvSpPr>
        <dsp:cNvPr id="0" name=""/>
        <dsp:cNvSpPr/>
      </dsp:nvSpPr>
      <dsp:spPr>
        <a:xfrm>
          <a:off x="0" y="2354490"/>
          <a:ext cx="7845524" cy="470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1" kern="1200"/>
            <a:t>МЕШОЧНЫЙ</a:t>
          </a:r>
          <a:r>
            <a:rPr lang="nl-BE" sz="2100" b="0" i="1" kern="1200"/>
            <a:t> &amp; </a:t>
          </a:r>
          <a:r>
            <a:rPr lang="ru-RU" sz="2100" b="0" i="1" kern="1200"/>
            <a:t>ГОРИЗОНТАЛЬНЫЙ МЕШОЧНЫЙ ФИЛЬТР</a:t>
          </a:r>
          <a:endParaRPr lang="en-US" sz="2100" kern="1200"/>
        </a:p>
      </dsp:txBody>
      <dsp:txXfrm>
        <a:off x="0" y="2354490"/>
        <a:ext cx="7845524" cy="470783"/>
      </dsp:txXfrm>
    </dsp:sp>
    <dsp:sp modelId="{F399B4A6-259C-4FFE-BB71-8677AD4F3520}">
      <dsp:nvSpPr>
        <dsp:cNvPr id="0" name=""/>
        <dsp:cNvSpPr/>
      </dsp:nvSpPr>
      <dsp:spPr>
        <a:xfrm>
          <a:off x="0" y="2825273"/>
          <a:ext cx="78455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3C2D1-F023-46CC-97CC-D6DC91C057BB}">
      <dsp:nvSpPr>
        <dsp:cNvPr id="0" name=""/>
        <dsp:cNvSpPr/>
      </dsp:nvSpPr>
      <dsp:spPr>
        <a:xfrm>
          <a:off x="0" y="2825273"/>
          <a:ext cx="7845524" cy="470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0" i="1" kern="1200" dirty="0"/>
            <a:t>CYCLO-FILTERS</a:t>
          </a:r>
          <a:endParaRPr lang="en-US" sz="2100" kern="1200" dirty="0"/>
        </a:p>
      </dsp:txBody>
      <dsp:txXfrm>
        <a:off x="0" y="2825273"/>
        <a:ext cx="7845524" cy="470783"/>
      </dsp:txXfrm>
    </dsp:sp>
    <dsp:sp modelId="{8459B268-7C63-431D-A07B-E5EC1603BDB3}">
      <dsp:nvSpPr>
        <dsp:cNvPr id="0" name=""/>
        <dsp:cNvSpPr/>
      </dsp:nvSpPr>
      <dsp:spPr>
        <a:xfrm>
          <a:off x="0" y="3296056"/>
          <a:ext cx="78455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A0E32-098D-43F1-A13C-26D9B0940DA9}">
      <dsp:nvSpPr>
        <dsp:cNvPr id="0" name=""/>
        <dsp:cNvSpPr/>
      </dsp:nvSpPr>
      <dsp:spPr>
        <a:xfrm>
          <a:off x="0" y="3296056"/>
          <a:ext cx="7845524" cy="470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1" kern="1200" dirty="0"/>
            <a:t>ЦИКЛОФИЛЬТРЫ</a:t>
          </a:r>
          <a:endParaRPr lang="en-US" sz="2100" kern="1200" dirty="0"/>
        </a:p>
      </dsp:txBody>
      <dsp:txXfrm>
        <a:off x="0" y="3296056"/>
        <a:ext cx="7845524" cy="470783"/>
      </dsp:txXfrm>
    </dsp:sp>
    <dsp:sp modelId="{19D0E87D-6D40-431B-B5EE-B6B5D7F17C8B}">
      <dsp:nvSpPr>
        <dsp:cNvPr id="0" name=""/>
        <dsp:cNvSpPr/>
      </dsp:nvSpPr>
      <dsp:spPr>
        <a:xfrm>
          <a:off x="0" y="3766839"/>
          <a:ext cx="78455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BF817-2FDE-44B3-92E1-7533EA8667F3}">
      <dsp:nvSpPr>
        <dsp:cNvPr id="0" name=""/>
        <dsp:cNvSpPr/>
      </dsp:nvSpPr>
      <dsp:spPr>
        <a:xfrm>
          <a:off x="0" y="3766839"/>
          <a:ext cx="7845524" cy="470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0" i="1" kern="1200" dirty="0"/>
            <a:t>GAS COOLERS</a:t>
          </a:r>
          <a:endParaRPr lang="en-US" sz="2100" kern="1200" dirty="0"/>
        </a:p>
      </dsp:txBody>
      <dsp:txXfrm>
        <a:off x="0" y="3766839"/>
        <a:ext cx="7845524" cy="470783"/>
      </dsp:txXfrm>
    </dsp:sp>
    <dsp:sp modelId="{D98140BB-F93D-47FC-869B-2343EF3B58AC}">
      <dsp:nvSpPr>
        <dsp:cNvPr id="0" name=""/>
        <dsp:cNvSpPr/>
      </dsp:nvSpPr>
      <dsp:spPr>
        <a:xfrm>
          <a:off x="0" y="4237623"/>
          <a:ext cx="78455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4EE3E-C9BF-408C-9C59-7C68A70760B1}">
      <dsp:nvSpPr>
        <dsp:cNvPr id="0" name=""/>
        <dsp:cNvSpPr/>
      </dsp:nvSpPr>
      <dsp:spPr>
        <a:xfrm>
          <a:off x="0" y="4237623"/>
          <a:ext cx="7845524" cy="470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1" kern="1200"/>
            <a:t>ОХЛАДИТЕЛИ ГАЗОВ</a:t>
          </a:r>
          <a:endParaRPr lang="en-US" sz="2100" kern="1200"/>
        </a:p>
      </dsp:txBody>
      <dsp:txXfrm>
        <a:off x="0" y="4237623"/>
        <a:ext cx="7845524" cy="470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4:00:25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DC37F-D612-DAF8-7D10-3A0EDEE7E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F984598-B052-4287-3188-9CEAC92FD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012711-7C36-EAC1-CEF1-DDC595CB7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197D-6A2E-4CB7-85DD-2C69CC7384D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C96745-8505-6EF3-C8CC-C9BA8E59B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541057-CEEF-4110-59C4-179CC9A56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ED02-2259-4964-A453-B13469C17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9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515BCC-E88E-49CC-5D4C-0499B29A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5905D99-C0A1-A746-063A-3A442785A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981FCD-748D-64D7-7F1F-3784A5F13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197D-6A2E-4CB7-85DD-2C69CC7384D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7150CE-5042-9F1D-4AA3-4AA1255D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B79FBD-441F-53B6-FEE4-B04F9195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ED02-2259-4964-A453-B13469C17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4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ABDB172-B613-E2DF-70F4-54FA44BF3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BD990B8-E2D3-92D9-3566-C7CD16B95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28E007-C5DA-1A34-6517-65064CC0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197D-6A2E-4CB7-85DD-2C69CC7384D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BD7024-2F44-93A2-A99A-FC19EDA0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79764C-E8E9-B344-FB41-41077B9C7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ED02-2259-4964-A453-B13469C17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64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1EF52-190E-482F-9FC8-B9596745A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C7CF50-0377-493C-A3EA-5ACB88DCE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A41481-469A-4632-9967-B5D25B4E8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091A-342C-4B02-924A-C96E2F8E970F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D1C21A-5658-4DA3-85C7-F79DAB0E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839F07-26AF-438D-9F0B-68369CD4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B084-AFA9-46EF-AC11-98E5FF2CF1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3406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84597-724C-4C15-9566-1E042A29F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32A942-025A-417A-9F93-A252C833F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DBAB4D-111C-40D6-B82E-E7A0C4061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091A-342C-4B02-924A-C96E2F8E970F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AA3373-8209-4041-A937-AFC93B1A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B6DF08-0A7F-409C-AFA9-53D98CDBA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B084-AFA9-46EF-AC11-98E5FF2CF1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3946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748EB7-A02E-4501-A733-7B920E50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4DCED4-DB0C-402C-BDB0-1637F08DA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4982FA-3677-4328-8872-8CA2DD1AA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091A-342C-4B02-924A-C96E2F8E970F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7D2C8F-A8BD-4931-BCF0-7F3A69157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2502F1-24A8-48E7-ABD9-399E75AE5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B084-AFA9-46EF-AC11-98E5FF2CF1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8277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EBBDD-AA6C-4793-8A64-774DDC12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0F8FB8-2E50-4924-A4F4-F36E014AA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90828DC-E9F6-4BDD-AAD9-08797BB96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8E98990-48AB-4B3E-A471-7D52C60B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091A-342C-4B02-924A-C96E2F8E970F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5516AB2-7E95-4090-B7B9-8F0E301F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4B1221-6FFA-4FE2-B0AE-88F7BC812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B084-AFA9-46EF-AC11-98E5FF2CF1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0232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9720B3-6C17-4364-903F-E025264B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FB99CD-B3A6-436E-8F85-58A4E75A2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DF01B65-56FE-4FB7-B5F0-073B9EA5F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26B6E11-61DA-4942-B7DD-01A2978A3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37B0FC-AD81-4C1F-86CE-CC21EF363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FF0D2CE-1934-4EA0-8CE0-0B778BCC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091A-342C-4B02-924A-C96E2F8E970F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AF635F7-AF77-4A3A-86E9-E96CDEBF3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F315552-A113-4646-BB6B-C3E5E6F6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B084-AFA9-46EF-AC11-98E5FF2CF1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570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7F591-A41B-4611-9B4D-EBD3A1025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F6FE281-D8DC-4711-8F1F-F49C318F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091A-342C-4B02-924A-C96E2F8E970F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EB65C02-05D2-41FB-85C5-1C57CCEE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12FC54-A708-42C5-9ADE-32DA161E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B084-AFA9-46EF-AC11-98E5FF2CF1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2497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6B1C9E8-4199-4291-A03C-A9C47F4D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091A-342C-4B02-924A-C96E2F8E970F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CA1B88F-E42E-4862-B9CD-60138A81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B51C46-1229-44E5-9D4B-ED4F8C04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B084-AFA9-46EF-AC11-98E5FF2CF1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4739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39D27C-117A-4FD9-B2AF-999327604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A9EF3B-6579-47E8-9CFB-5CEC0C60F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42C1F4E-30C6-45E0-AD85-0CE569E78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C0C0E3-5C7C-440E-B96B-933958BED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091A-342C-4B02-924A-C96E2F8E970F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26ED5E5-02A4-458F-97A0-AA4153BFF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374B64-FCB1-45EA-B48C-FEC43472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B084-AFA9-46EF-AC11-98E5FF2CF1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204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0ABFB3-04A0-2329-819D-453BE9A4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ECE17A-065D-B7E7-5447-7502D630D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B5F0B3-0C61-0517-C556-89EA82EE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197D-6A2E-4CB7-85DD-2C69CC7384D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E8F3BA-BD7A-4BB6-9C2E-189512095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AC1D07-F9D9-1987-BAE1-F82CD9C7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ED02-2259-4964-A453-B13469C17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86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DC304-2E22-4184-B329-96959254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D5A8C48-D532-4EC8-9B21-B8DE39F65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8B7CE4-CC7C-4AED-9FD1-79564D55D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47E01C-7E39-4EA4-A492-BC28DC80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091A-342C-4B02-924A-C96E2F8E970F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519FF6-5E75-4B6C-8EA0-A000AFCD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9A071E-ECA4-4905-8DAA-304CF62E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B084-AFA9-46EF-AC11-98E5FF2CF1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2036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1E582-4757-485F-8025-FA6841E2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9AA5EFD-D73D-46AF-955F-237601143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1225AF-F7A5-4C7A-AE63-F2D51676A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091A-342C-4B02-924A-C96E2F8E970F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072F6A-BB8B-4AE9-BDD0-2813A25B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6E4DFC-90C4-4695-8266-A5CA3075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B084-AFA9-46EF-AC11-98E5FF2CF1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6197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EB2638F-BABD-43F9-8247-7F5A386FA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7C1531-38F9-41AD-B15E-E8E0E09D6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329586-BD23-47CA-9B70-A2F768D7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091A-342C-4B02-924A-C96E2F8E970F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BB569F-485B-4A89-A505-868321A3D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4D1BEC-86E8-423E-90C8-954F55460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B084-AFA9-46EF-AC11-98E5FF2CF1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645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7130E-3933-CD4A-09AA-CE0787364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BFC54B-46A4-5DC9-CD99-CD29CEFB3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52FF5C-ACC2-6013-2B1F-A09C4659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197D-6A2E-4CB7-85DD-2C69CC7384D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FAD237-C7A5-F485-6199-4E2EFA70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0B0A34-CF88-629E-B8D9-CE9FBB43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ED02-2259-4964-A453-B13469C17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1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EFA3D-BB89-A6C5-33C2-9B0616539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5FB7A6-05C3-4EA8-C0D0-D498A1339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2AA3EBA-84A7-7CB8-8C75-BFEE538B0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9AFC84-DAD1-6217-E546-88E8A1B8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197D-6A2E-4CB7-85DD-2C69CC7384D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41D396-9EB1-C4C2-D99E-622503C7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EAD1E84-34B5-A8C7-FB09-8E91A232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ED02-2259-4964-A453-B13469C17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87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B75EA-C404-7B60-0D93-08C830C78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18D9A0-A54A-FCF0-316A-D69F5E553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7ED8B44-C707-4D6E-A357-B924D394E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1B4AF2-765C-4F25-F127-0B588C991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3EE9815-C236-2602-7A01-D3CD64EB6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81A1662-2839-4EED-6FE4-9E27080DC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197D-6A2E-4CB7-85DD-2C69CC7384D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7A32008-F7F2-2C51-EA7A-EB5F12327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586D760-4EF6-7A4F-9B68-677BCE9A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ED02-2259-4964-A453-B13469C17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79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E8FD3-D2D4-5140-67EF-B6B8C499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5062DC9-45A0-7D64-73B5-48F96F01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197D-6A2E-4CB7-85DD-2C69CC7384D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27993C-EDF0-2FD0-C9CB-C907502DA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F43CCB6-52AF-E2E3-E672-4CD13B40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ED02-2259-4964-A453-B13469C17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69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6466847-2346-0884-9135-54CE1BDF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197D-6A2E-4CB7-85DD-2C69CC7384D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E9E82E0-8E85-9C9C-F3F7-B5A5AA01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9FB1C6-04D9-AA55-075C-72F8785B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ED02-2259-4964-A453-B13469C17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77092-9FD3-3157-B29C-F385A31B2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FE5EDE-33A0-0677-D978-43B276AB0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DD4BEB-DC99-62C9-41FF-755F34784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3FE901-9A25-A3E3-7713-93B229B8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197D-6A2E-4CB7-85DD-2C69CC7384D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477591-CE35-5DA2-1222-0F22E5752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D3E832-69BC-6FF0-A203-10379BA2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ED02-2259-4964-A453-B13469C17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6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91E97E-300D-5576-DA13-88AB3801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F46032C-6004-4D07-3E7A-D075514E2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4551546-2DBF-BE88-8919-D54642F1D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A2596E4-4A7A-EE4F-2B46-79A4A3795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197D-6A2E-4CB7-85DD-2C69CC7384D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69D773-9245-844E-6F84-88E33EFF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290B742-7F09-80A3-566C-43BA3D3F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ED02-2259-4964-A453-B13469C17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52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2329939-5E2F-1CF0-CED9-02FC14C8D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233A80F-B63E-1CDF-C1E2-16F51BC98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28054F-6B54-8C93-7ED5-CC06E60A2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1197D-6A2E-4CB7-85DD-2C69CC7384D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64391D-1C40-499F-E39D-07326FBFE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2C5653-34D8-F994-4379-04DAAE4E6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AED02-2259-4964-A453-B13469C17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5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9F4E125-39AD-4234-8BBD-8CD39B6D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5031AE-6A71-4010-A0BC-28616EDB2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23A982-D937-4F7B-BFC3-34FFC3BA5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D091A-342C-4B02-924A-C96E2F8E970F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2A0554-64E3-417C-950A-26A6E712E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793559-2BA9-4783-8D4E-D8E50CCE5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EB084-AFA9-46EF-AC11-98E5FF2CF1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611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customXml" Target="../ink/ink1.xml"/><Relationship Id="rId18" Type="http://schemas.openxmlformats.org/officeDocument/2006/relationships/image" Target="../media/image2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diagramDrawing" Target="../diagrams/drawing1.xml"/><Relationship Id="rId17" Type="http://schemas.openxmlformats.org/officeDocument/2006/relationships/image" Target="../media/image1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7.png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G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5">
            <a:extLst>
              <a:ext uri="{FF2B5EF4-FFF2-40B4-BE49-F238E27FC236}">
                <a16:creationId xmlns:a16="http://schemas.microsoft.com/office/drawing/2014/main" id="{07E0F52E-420F-03C5-CE74-CA11F5E2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95067" y="0"/>
            <a:ext cx="49034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3">
            <a:extLst>
              <a:ext uri="{FF2B5EF4-FFF2-40B4-BE49-F238E27FC236}">
                <a16:creationId xmlns:a16="http://schemas.microsoft.com/office/drawing/2014/main" id="{DD78D1D4-2BFD-8C12-9DD3-415A38D703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105" y="3331567"/>
            <a:ext cx="3517121" cy="1011172"/>
          </a:xfrm>
          <a:prstGeom prst="rect">
            <a:avLst/>
          </a:prstGeom>
        </p:spPr>
      </p:pic>
      <p:pic>
        <p:nvPicPr>
          <p:cNvPr id="6" name="Afbeelding 7">
            <a:extLst>
              <a:ext uri="{FF2B5EF4-FFF2-40B4-BE49-F238E27FC236}">
                <a16:creationId xmlns:a16="http://schemas.microsoft.com/office/drawing/2014/main" id="{D25FBFD0-98BF-6741-84C3-B37669CBD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8351" y="1287786"/>
            <a:ext cx="3987593" cy="11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4A833C-43B7-F1FD-D964-9587DE28B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257" y="3102370"/>
            <a:ext cx="2330692" cy="1240369"/>
          </a:xfrm>
          <a:prstGeom prst="rect">
            <a:avLst/>
          </a:prstGeom>
        </p:spPr>
      </p:pic>
      <p:sp>
        <p:nvSpPr>
          <p:cNvPr id="10" name="Tekstvak 7">
            <a:extLst>
              <a:ext uri="{FF2B5EF4-FFF2-40B4-BE49-F238E27FC236}">
                <a16:creationId xmlns:a16="http://schemas.microsoft.com/office/drawing/2014/main" id="{307210F3-E7B2-976C-EF27-B6A24098D623}"/>
              </a:ext>
            </a:extLst>
          </p:cNvPr>
          <p:cNvSpPr txBox="1"/>
          <p:nvPr/>
        </p:nvSpPr>
        <p:spPr>
          <a:xfrm>
            <a:off x="9035830" y="1402816"/>
            <a:ext cx="29856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Бельгия</a:t>
            </a:r>
            <a:r>
              <a:rPr kumimoji="0" lang="en-US" b="1" i="1" u="none" strike="noStrike" kern="120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b="1" i="1" u="none" strike="noStrike" kern="120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Главный офис</a:t>
            </a:r>
            <a:r>
              <a:rPr kumimoji="0" lang="en-US" sz="2400" b="1" i="1" u="none" strike="noStrike" kern="120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72208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1926D729-D608-556F-03DE-13FF17E769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1"/>
            <a:ext cx="5218545" cy="685800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F86ECE-CF38-C182-9E9A-BF7F5F1B5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" y="5850162"/>
            <a:ext cx="2215104" cy="63508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4A68661-7074-63BB-C1EE-E18CBF1ACDD0}"/>
              </a:ext>
            </a:extLst>
          </p:cNvPr>
          <p:cNvSpPr txBox="1"/>
          <p:nvPr/>
        </p:nvSpPr>
        <p:spPr>
          <a:xfrm>
            <a:off x="537017" y="371759"/>
            <a:ext cx="7845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u="none" strike="noStrike" cap="all" dirty="0">
                <a:effectLst/>
                <a:latin typeface="+mj-lt"/>
              </a:rPr>
              <a:t>ПРИМЕРЫ ИЗГОТОВЛЕНИЯ</a:t>
            </a:r>
            <a:endParaRPr lang="nl-BE" sz="2800" b="1" i="1" u="none" strike="noStrike" cap="all" dirty="0">
              <a:effectLst/>
              <a:latin typeface="+mj-lt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FD8B635-FBC1-C2E1-9D19-AF4A735C5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854" y="0"/>
            <a:ext cx="7339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9CD870-D0A9-168B-D0D7-13E03FD538AA}"/>
              </a:ext>
            </a:extLst>
          </p:cNvPr>
          <p:cNvSpPr txBox="1"/>
          <p:nvPr/>
        </p:nvSpPr>
        <p:spPr>
          <a:xfrm>
            <a:off x="474883" y="3291698"/>
            <a:ext cx="415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Сокращение бюджета проекта на 36%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135B3-35D8-F6F1-442E-B24EA70D2B03}"/>
              </a:ext>
            </a:extLst>
          </p:cNvPr>
          <p:cNvSpPr txBox="1"/>
          <p:nvPr/>
        </p:nvSpPr>
        <p:spPr>
          <a:xfrm>
            <a:off x="474883" y="1305933"/>
            <a:ext cx="415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Pruszkow</a:t>
            </a:r>
            <a:r>
              <a:rPr lang="en-US" sz="1600" dirty="0"/>
              <a:t> power plant</a:t>
            </a:r>
          </a:p>
          <a:p>
            <a:r>
              <a:rPr lang="ru-RU" sz="1600" dirty="0"/>
              <a:t>Польша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4665A5-0C5C-D1E8-784E-E46D46452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" y="4892901"/>
            <a:ext cx="1360959" cy="72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8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1"/>
    </mc:Choice>
    <mc:Fallback xmlns="">
      <p:transition spd="slow" advTm="917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1926D729-D608-556F-03DE-13FF17E769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1"/>
            <a:ext cx="5218545" cy="685800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4A68661-7074-63BB-C1EE-E18CBF1ACDD0}"/>
              </a:ext>
            </a:extLst>
          </p:cNvPr>
          <p:cNvSpPr txBox="1"/>
          <p:nvPr/>
        </p:nvSpPr>
        <p:spPr>
          <a:xfrm>
            <a:off x="537017" y="371759"/>
            <a:ext cx="7845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u="none" strike="noStrike" cap="all" dirty="0">
                <a:effectLst/>
                <a:latin typeface="+mj-lt"/>
              </a:rPr>
              <a:t>ПРИМЕРЫ ИЗГОТОВЛЕНИЯ</a:t>
            </a:r>
            <a:endParaRPr lang="nl-BE" sz="2800" b="1" i="1" u="none" strike="noStrike" cap="all" dirty="0">
              <a:effectLst/>
              <a:latin typeface="+mj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82E258-07C6-1B3F-81AD-F1BDFA1EF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560" y="-1"/>
            <a:ext cx="7246440" cy="6866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DB26CA-9052-3906-B091-2524196666B8}"/>
              </a:ext>
            </a:extLst>
          </p:cNvPr>
          <p:cNvSpPr txBox="1"/>
          <p:nvPr/>
        </p:nvSpPr>
        <p:spPr>
          <a:xfrm>
            <a:off x="295858" y="2522567"/>
            <a:ext cx="4099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Сокращение бюджета проекта на 23%</a:t>
            </a:r>
          </a:p>
          <a:p>
            <a:r>
              <a:rPr lang="ru-RU" b="1" dirty="0"/>
              <a:t>Сроки реализации проекта с 16 до 9 месяцев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14374-B6A6-4D62-AD4A-5547E5253871}"/>
              </a:ext>
            </a:extLst>
          </p:cNvPr>
          <p:cNvSpPr txBox="1"/>
          <p:nvPr/>
        </p:nvSpPr>
        <p:spPr>
          <a:xfrm>
            <a:off x="474883" y="1305933"/>
            <a:ext cx="262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Cierny</a:t>
            </a:r>
            <a:r>
              <a:rPr lang="en-US" sz="1600" dirty="0"/>
              <a:t> Vah power plant</a:t>
            </a:r>
            <a:endParaRPr lang="ru-RU" sz="1600" dirty="0"/>
          </a:p>
          <a:p>
            <a:r>
              <a:rPr lang="ru-RU" sz="1600" dirty="0"/>
              <a:t>Словакия</a:t>
            </a:r>
            <a:endParaRPr lang="en-US" sz="1600" dirty="0"/>
          </a:p>
        </p:txBody>
      </p:sp>
      <p:pic>
        <p:nvPicPr>
          <p:cNvPr id="11" name="Afbeelding 11">
            <a:extLst>
              <a:ext uri="{FF2B5EF4-FFF2-40B4-BE49-F238E27FC236}">
                <a16:creationId xmlns:a16="http://schemas.microsoft.com/office/drawing/2014/main" id="{A7BE7269-4284-FF97-BBB0-00ED840B0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" y="5850162"/>
            <a:ext cx="2215104" cy="6350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0000BA-5F05-6B7B-5514-C528D4B9B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" y="4892901"/>
            <a:ext cx="1360959" cy="72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1"/>
    </mc:Choice>
    <mc:Fallback xmlns="">
      <p:transition spd="slow" advTm="917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1926D729-D608-556F-03DE-13FF17E769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1"/>
            <a:ext cx="5218545" cy="685800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F643643-A319-3BB1-FC61-166BE2DB2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709" y="371759"/>
            <a:ext cx="8829291" cy="648624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4A68661-7074-63BB-C1EE-E18CBF1ACDD0}"/>
              </a:ext>
            </a:extLst>
          </p:cNvPr>
          <p:cNvSpPr txBox="1"/>
          <p:nvPr/>
        </p:nvSpPr>
        <p:spPr>
          <a:xfrm>
            <a:off x="537017" y="371759"/>
            <a:ext cx="27136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u="none" strike="noStrike" cap="all" dirty="0">
                <a:effectLst/>
                <a:latin typeface="+mj-lt"/>
              </a:rPr>
              <a:t>ПРИМЕРЫ ИЗГОТОВЛЕНИЯ</a:t>
            </a:r>
            <a:endParaRPr lang="nl-BE" sz="2800" b="1" i="1" u="none" strike="noStrike" cap="all" dirty="0">
              <a:effectLst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B314C-1D20-87EF-1F2E-699408A30869}"/>
              </a:ext>
            </a:extLst>
          </p:cNvPr>
          <p:cNvSpPr txBox="1"/>
          <p:nvPr/>
        </p:nvSpPr>
        <p:spPr>
          <a:xfrm>
            <a:off x="119844" y="2623846"/>
            <a:ext cx="3186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Сокращение бюджета проекта на 28%</a:t>
            </a:r>
          </a:p>
          <a:p>
            <a:r>
              <a:rPr lang="ru-RU" b="1" dirty="0"/>
              <a:t>Сроки реализации проекта с 18 до 10 месяцев</a:t>
            </a:r>
          </a:p>
        </p:txBody>
      </p:sp>
      <p:pic>
        <p:nvPicPr>
          <p:cNvPr id="10" name="Afbeelding 11">
            <a:extLst>
              <a:ext uri="{FF2B5EF4-FFF2-40B4-BE49-F238E27FC236}">
                <a16:creationId xmlns:a16="http://schemas.microsoft.com/office/drawing/2014/main" id="{CD477308-9273-FA2B-F63A-6D66B41B4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" y="5850162"/>
            <a:ext cx="2215104" cy="6350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7F1ECD-FC54-401D-B0B5-85992316B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" y="4892901"/>
            <a:ext cx="1360959" cy="7242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3CCD98-1D21-1DD8-180D-E69CC614A685}"/>
              </a:ext>
            </a:extLst>
          </p:cNvPr>
          <p:cNvSpPr txBox="1"/>
          <p:nvPr/>
        </p:nvSpPr>
        <p:spPr>
          <a:xfrm>
            <a:off x="435645" y="1390080"/>
            <a:ext cx="262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Rovinari</a:t>
            </a:r>
            <a:r>
              <a:rPr lang="en-US" sz="1600" dirty="0"/>
              <a:t> power plant</a:t>
            </a:r>
            <a:endParaRPr lang="ru-RU" sz="1600" dirty="0"/>
          </a:p>
          <a:p>
            <a:r>
              <a:rPr lang="kk-KZ" sz="1600" dirty="0"/>
              <a:t>Румыния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72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1"/>
    </mc:Choice>
    <mc:Fallback xmlns="">
      <p:transition spd="slow" advTm="917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3C1D68FD-BAD3-EAB3-86CD-B554CE290B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" y="-1"/>
            <a:ext cx="3543300" cy="6858001"/>
          </a:xfrm>
          <a:prstGeom prst="rect">
            <a:avLst/>
          </a:prstGeom>
        </p:spPr>
      </p:pic>
      <p:pic>
        <p:nvPicPr>
          <p:cNvPr id="1026" name="Picture 2" descr="Fumes de-sulfuring systems">
            <a:extLst>
              <a:ext uri="{FF2B5EF4-FFF2-40B4-BE49-F238E27FC236}">
                <a16:creationId xmlns:a16="http://schemas.microsoft.com/office/drawing/2014/main" id="{42DF67D0-B8DC-F676-1ABB-C576852E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68" y="1546929"/>
            <a:ext cx="762051" cy="7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&lt;sub&gt;x&lt;/sub&gt; reduction in fumes">
            <a:extLst>
              <a:ext uri="{FF2B5EF4-FFF2-40B4-BE49-F238E27FC236}">
                <a16:creationId xmlns:a16="http://schemas.microsoft.com/office/drawing/2014/main" id="{BC58E269-5423-0202-B39E-EC2E96EAF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53" y="2399774"/>
            <a:ext cx="868738" cy="86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g filters">
            <a:extLst>
              <a:ext uri="{FF2B5EF4-FFF2-40B4-BE49-F238E27FC236}">
                <a16:creationId xmlns:a16="http://schemas.microsoft.com/office/drawing/2014/main" id="{9E42253F-4E9D-1E82-1D3F-BD614FF7F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198" y="3396682"/>
            <a:ext cx="820793" cy="82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as coolers">
            <a:extLst>
              <a:ext uri="{FF2B5EF4-FFF2-40B4-BE49-F238E27FC236}">
                <a16:creationId xmlns:a16="http://schemas.microsoft.com/office/drawing/2014/main" id="{7A65015A-DAE9-D11B-0C91-515EB01E9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40" y="5235866"/>
            <a:ext cx="762051" cy="7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yclo-filters">
            <a:extLst>
              <a:ext uri="{FF2B5EF4-FFF2-40B4-BE49-F238E27FC236}">
                <a16:creationId xmlns:a16="http://schemas.microsoft.com/office/drawing/2014/main" id="{D981CBAF-0045-DDE6-8428-FA207BB60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68" y="4345645"/>
            <a:ext cx="762051" cy="7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6" name="Tekstvak 7">
            <a:extLst>
              <a:ext uri="{FF2B5EF4-FFF2-40B4-BE49-F238E27FC236}">
                <a16:creationId xmlns:a16="http://schemas.microsoft.com/office/drawing/2014/main" id="{C88FD717-1315-00C5-160C-894451EFDB4C}"/>
              </a:ext>
            </a:extLst>
          </p:cNvPr>
          <p:cNvGraphicFramePr/>
          <p:nvPr/>
        </p:nvGraphicFramePr>
        <p:xfrm>
          <a:off x="3004721" y="1546929"/>
          <a:ext cx="7845524" cy="4708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06FD8FBE-8E3F-90AB-9840-C2FA0B2A4C1F}"/>
                  </a:ext>
                </a:extLst>
              </p14:cNvPr>
              <p14:cNvContentPartPr/>
              <p14:nvPr/>
            </p14:nvContentPartPr>
            <p14:xfrm>
              <a:off x="12423994" y="4775194"/>
              <a:ext cx="360" cy="36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06FD8FBE-8E3F-90AB-9840-C2FA0B2A4C1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414994" y="476619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kstvak 8">
            <a:extLst>
              <a:ext uri="{FF2B5EF4-FFF2-40B4-BE49-F238E27FC236}">
                <a16:creationId xmlns:a16="http://schemas.microsoft.com/office/drawing/2014/main" id="{8D5B8249-ABA8-3BA7-6017-BD982B2D494E}"/>
              </a:ext>
            </a:extLst>
          </p:cNvPr>
          <p:cNvSpPr txBox="1"/>
          <p:nvPr/>
        </p:nvSpPr>
        <p:spPr>
          <a:xfrm>
            <a:off x="1320800" y="676950"/>
            <a:ext cx="389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cap="all" dirty="0">
                <a:latin typeface="+mj-lt"/>
              </a:rPr>
              <a:t>технологии</a:t>
            </a:r>
            <a:endParaRPr lang="nl-BE" sz="2400" b="1" i="1" cap="all" dirty="0">
              <a:effectLst/>
              <a:latin typeface="+mj-lt"/>
            </a:endParaRPr>
          </a:p>
        </p:txBody>
      </p:sp>
      <p:pic>
        <p:nvPicPr>
          <p:cNvPr id="13" name="Afbeelding 14">
            <a:extLst>
              <a:ext uri="{FF2B5EF4-FFF2-40B4-BE49-F238E27FC236}">
                <a16:creationId xmlns:a16="http://schemas.microsoft.com/office/drawing/2014/main" id="{089F2E4F-4B0F-283E-4382-6E15F225FE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22" y="330994"/>
            <a:ext cx="2254709" cy="6464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F72F74-4444-E35F-14C5-9F3911D999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5" y="149202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4"/>
    </mc:Choice>
    <mc:Fallback xmlns="">
      <p:transition spd="slow" advTm="1005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5497A75E-EB70-BE94-5F94-E0B7D7CB01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1"/>
            <a:ext cx="5218545" cy="6858001"/>
          </a:xfrm>
          <a:prstGeom prst="rect">
            <a:avLst/>
          </a:prstGeom>
        </p:spPr>
      </p:pic>
      <p:pic>
        <p:nvPicPr>
          <p:cNvPr id="1026" name="Picture 2" descr="Fumes de-sulfuring systems">
            <a:extLst>
              <a:ext uri="{FF2B5EF4-FFF2-40B4-BE49-F238E27FC236}">
                <a16:creationId xmlns:a16="http://schemas.microsoft.com/office/drawing/2014/main" id="{42DF67D0-B8DC-F676-1ABB-C576852E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68" y="621457"/>
            <a:ext cx="762051" cy="7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E2A9164-9D51-1B1C-60F0-A6CEE8C70945}"/>
              </a:ext>
            </a:extLst>
          </p:cNvPr>
          <p:cNvSpPr txBox="1"/>
          <p:nvPr/>
        </p:nvSpPr>
        <p:spPr>
          <a:xfrm>
            <a:off x="1760121" y="648540"/>
            <a:ext cx="7845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2000" b="1" i="1" u="none" strike="noStrike" cap="all" dirty="0">
                <a:effectLst/>
                <a:latin typeface="+mj-lt"/>
              </a:rPr>
              <a:t>FUMES DE-SULFURING SYSTEMS</a:t>
            </a:r>
          </a:p>
          <a:p>
            <a:r>
              <a:rPr lang="ru-RU" sz="2000" b="1" i="1" u="none" strike="noStrike" cap="all" dirty="0">
                <a:effectLst/>
                <a:latin typeface="+mj-lt"/>
              </a:rPr>
              <a:t>УСТАНОВКА ДЕСУЛЬФУРАЦИИ ТОПОЧНЫХ ГАЗОВ</a:t>
            </a:r>
          </a:p>
        </p:txBody>
      </p:sp>
      <p:pic>
        <p:nvPicPr>
          <p:cNvPr id="12" name="Afbeelding 11" descr="Diagram of a desulphurization installation (dust, SOx, NOx) with a mechanical reactor on a calcium sorbent">
            <a:extLst>
              <a:ext uri="{FF2B5EF4-FFF2-40B4-BE49-F238E27FC236}">
                <a16:creationId xmlns:a16="http://schemas.microsoft.com/office/drawing/2014/main" id="{A2E15466-9B9E-5E7A-B71E-9FEA4DF1E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68" y="3428999"/>
            <a:ext cx="5337180" cy="274886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" name="Afbeelding 12" descr="Diagram of a desulphurization installation with a mechanical reactor (dust, SOx, NOx) on a soda SORBENT">
            <a:extLst>
              <a:ext uri="{FF2B5EF4-FFF2-40B4-BE49-F238E27FC236}">
                <a16:creationId xmlns:a16="http://schemas.microsoft.com/office/drawing/2014/main" id="{40E46B98-194E-56BD-6882-28E750208E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8999"/>
            <a:ext cx="5663157" cy="274886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E63A068-9403-1045-DB08-8BA0B7E4C764}"/>
              </a:ext>
            </a:extLst>
          </p:cNvPr>
          <p:cNvSpPr txBox="1"/>
          <p:nvPr/>
        </p:nvSpPr>
        <p:spPr>
          <a:xfrm>
            <a:off x="756868" y="6177860"/>
            <a:ext cx="578189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С МЕХАНИЧЕСКИМ РЕАКТОРОМ (ПЫЛЬ, </a:t>
            </a:r>
            <a:r>
              <a:rPr lang="ru-RU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SOx</a:t>
            </a:r>
            <a:r>
              <a:rPr lang="ru-R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NOX)НА ИЗВЕСТЕВОМ СОРБЕНТЕ</a:t>
            </a:r>
            <a:endParaRPr lang="en-US" sz="1700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3BC86C7-8AF5-7D3D-6204-5EFC4C34AF8A}"/>
              </a:ext>
            </a:extLst>
          </p:cNvPr>
          <p:cNvSpPr txBox="1"/>
          <p:nvPr/>
        </p:nvSpPr>
        <p:spPr>
          <a:xfrm>
            <a:off x="7917169" y="6203089"/>
            <a:ext cx="2636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СОДОВОМ СОРБЕНТЕ</a:t>
            </a:r>
            <a:endParaRPr lang="en-US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705A412B-9B77-270A-90A3-11692E6EE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950" y="225546"/>
            <a:ext cx="2713648" cy="778020"/>
          </a:xfrm>
          <a:prstGeom prst="rect">
            <a:avLst/>
          </a:prstGeom>
        </p:spPr>
      </p:pic>
      <p:sp>
        <p:nvSpPr>
          <p:cNvPr id="18" name="Tekstvak 10">
            <a:extLst>
              <a:ext uri="{FF2B5EF4-FFF2-40B4-BE49-F238E27FC236}">
                <a16:creationId xmlns:a16="http://schemas.microsoft.com/office/drawing/2014/main" id="{F6418FA2-3FF8-03C9-F9AF-EB2887049ED2}"/>
              </a:ext>
            </a:extLst>
          </p:cNvPr>
          <p:cNvSpPr txBox="1"/>
          <p:nvPr/>
        </p:nvSpPr>
        <p:spPr>
          <a:xfrm>
            <a:off x="756868" y="1426560"/>
            <a:ext cx="109782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Технологии снижения выбросов всех газообразных соединений, перечисленных в заключениях по НДТ (</a:t>
            </a:r>
            <a:r>
              <a:rPr lang="en-US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BAT)</a:t>
            </a:r>
            <a:r>
              <a:rPr lang="ru-RU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 Директиве по СВУ</a:t>
            </a:r>
            <a:r>
              <a:rPr lang="en-US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(IED Directive)</a:t>
            </a:r>
            <a:endParaRPr lang="ru-RU" sz="18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Десульфурация с использованием механического реактора или десульфурация с помощью реактора с </a:t>
            </a:r>
            <a:r>
              <a:rPr lang="ru-RU" sz="18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псевдоожиженным</a:t>
            </a:r>
            <a:r>
              <a:rPr lang="ru-RU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слоем.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каждом из них в качестве сорбента может использоваться известь или сода.</a:t>
            </a:r>
            <a:endParaRPr lang="nl-BE" sz="18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1BB213-9F74-15FB-5BEC-CB05A822F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65" y="136347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6"/>
    </mc:Choice>
    <mc:Fallback xmlns="">
      <p:transition spd="slow" advTm="883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7DB42FA9-53B4-D78B-1716-AE683766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1"/>
            <a:ext cx="5218545" cy="6858001"/>
          </a:xfrm>
          <a:prstGeom prst="rect">
            <a:avLst/>
          </a:prstGeom>
        </p:spPr>
      </p:pic>
      <p:pic>
        <p:nvPicPr>
          <p:cNvPr id="1026" name="Picture 2" descr="Fumes de-sulfuring systems">
            <a:extLst>
              <a:ext uri="{FF2B5EF4-FFF2-40B4-BE49-F238E27FC236}">
                <a16:creationId xmlns:a16="http://schemas.microsoft.com/office/drawing/2014/main" id="{42DF67D0-B8DC-F676-1ABB-C576852E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68" y="621457"/>
            <a:ext cx="762051" cy="7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E2A9164-9D51-1B1C-60F0-A6CEE8C70945}"/>
              </a:ext>
            </a:extLst>
          </p:cNvPr>
          <p:cNvSpPr txBox="1"/>
          <p:nvPr/>
        </p:nvSpPr>
        <p:spPr>
          <a:xfrm>
            <a:off x="1760121" y="648540"/>
            <a:ext cx="7845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2000" b="1" i="1" u="none" strike="noStrike" cap="all" dirty="0">
                <a:effectLst/>
                <a:latin typeface="+mj-lt"/>
              </a:rPr>
              <a:t>FUMES DE-SULFURING SYSTEMS</a:t>
            </a:r>
          </a:p>
          <a:p>
            <a:r>
              <a:rPr lang="ru-RU" sz="2000" b="1" i="1" u="none" strike="noStrike" cap="all" dirty="0">
                <a:effectLst/>
                <a:latin typeface="+mj-lt"/>
              </a:rPr>
              <a:t>УСТАНОВКА ДЕСУЛЬФУРАЦИИ ТОПОЧНЫХ ГАЗОВ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E63A068-9403-1045-DB08-8BA0B7E4C764}"/>
              </a:ext>
            </a:extLst>
          </p:cNvPr>
          <p:cNvSpPr txBox="1"/>
          <p:nvPr/>
        </p:nvSpPr>
        <p:spPr>
          <a:xfrm>
            <a:off x="904775" y="181896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С РЕАКТОРОМ КИПЯЩЕГОСЯ СЛОЯ (ПЫЛЬ,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SOx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NOx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)НА ИЗВЕСТЕВОМ СОРБЕНТЕ</a:t>
            </a:r>
            <a:endParaRPr lang="en-US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3BC86C7-8AF5-7D3D-6204-5EFC4C34AF8A}"/>
              </a:ext>
            </a:extLst>
          </p:cNvPr>
          <p:cNvSpPr txBox="1"/>
          <p:nvPr/>
        </p:nvSpPr>
        <p:spPr>
          <a:xfrm>
            <a:off x="7866063" y="1987269"/>
            <a:ext cx="2636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СОДОВОМ СОРБЕНТЕ</a:t>
            </a:r>
            <a:endParaRPr lang="en-US" dirty="0"/>
          </a:p>
        </p:txBody>
      </p:sp>
      <p:pic>
        <p:nvPicPr>
          <p:cNvPr id="10" name="Afbeelding 9" descr="diagram of desulphurization INSTALLATION WITH FLUID REACTOR (DUST, SOx, NOX) ON LIME SORBENT">
            <a:extLst>
              <a:ext uri="{FF2B5EF4-FFF2-40B4-BE49-F238E27FC236}">
                <a16:creationId xmlns:a16="http://schemas.microsoft.com/office/drawing/2014/main" id="{D212CA0B-230B-BC1D-0CF3-F67A6419D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75" y="2709815"/>
            <a:ext cx="4937225" cy="30506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4" name="Afbeelding 13" descr="diagram of desulphurization INSTALLATION WITH FLUID REACTOR (DUST, SOx, NOX) ON SODA SORBENT">
            <a:extLst>
              <a:ext uri="{FF2B5EF4-FFF2-40B4-BE49-F238E27FC236}">
                <a16:creationId xmlns:a16="http://schemas.microsoft.com/office/drawing/2014/main" id="{76F2ECD4-93EA-0D9E-DCA2-90A4E7C261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689798"/>
            <a:ext cx="5051524" cy="307069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1" name="Afbeelding 14">
            <a:extLst>
              <a:ext uri="{FF2B5EF4-FFF2-40B4-BE49-F238E27FC236}">
                <a16:creationId xmlns:a16="http://schemas.microsoft.com/office/drawing/2014/main" id="{566DA0E4-F330-69E8-C5C6-FAB11C5E6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22" y="330994"/>
            <a:ext cx="2254709" cy="6464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1D3045-FDB6-AC8B-DA43-9B474C1EA3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5" y="149202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B8B062DD-ECBA-D50A-ADBF-569439302F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32084" y="-1"/>
            <a:ext cx="5218545" cy="6858001"/>
          </a:xfrm>
          <a:prstGeom prst="rect">
            <a:avLst/>
          </a:prstGeom>
        </p:spPr>
      </p:pic>
      <p:pic>
        <p:nvPicPr>
          <p:cNvPr id="12" name="Afbeelding 11" descr="SNCR installation scheme">
            <a:extLst>
              <a:ext uri="{FF2B5EF4-FFF2-40B4-BE49-F238E27FC236}">
                <a16:creationId xmlns:a16="http://schemas.microsoft.com/office/drawing/2014/main" id="{91FBC080-EA19-DBA0-CB2C-F68CF5E00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47" y="2977757"/>
            <a:ext cx="6099568" cy="34965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E2A9164-9D51-1B1C-60F0-A6CEE8C70945}"/>
              </a:ext>
            </a:extLst>
          </p:cNvPr>
          <p:cNvSpPr txBox="1"/>
          <p:nvPr/>
        </p:nvSpPr>
        <p:spPr>
          <a:xfrm>
            <a:off x="1524302" y="621044"/>
            <a:ext cx="7845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b="1" i="1" u="none" strike="noStrike" cap="all" dirty="0">
                <a:effectLst/>
                <a:latin typeface="+mj-lt"/>
              </a:rPr>
              <a:t>NOX </a:t>
            </a:r>
            <a:r>
              <a:rPr lang="en-US" sz="2000" b="1" i="1" cap="all" dirty="0">
                <a:effectLst/>
                <a:latin typeface="+mj-lt"/>
              </a:rPr>
              <a:t>REDUCTION  </a:t>
            </a:r>
            <a:r>
              <a:rPr lang="nl-BE" sz="2000" b="1" i="1" cap="all" dirty="0" err="1">
                <a:effectLst/>
                <a:latin typeface="+mj-lt"/>
              </a:rPr>
              <a:t>Selective</a:t>
            </a:r>
            <a:r>
              <a:rPr lang="nl-BE" sz="2000" b="1" i="1" cap="all" dirty="0">
                <a:effectLst/>
                <a:latin typeface="+mj-lt"/>
              </a:rPr>
              <a:t>, </a:t>
            </a:r>
            <a:r>
              <a:rPr lang="nl-BE" sz="2000" b="1" i="1" cap="all" dirty="0" err="1">
                <a:effectLst/>
                <a:latin typeface="+mj-lt"/>
              </a:rPr>
              <a:t>catalytic</a:t>
            </a:r>
            <a:r>
              <a:rPr lang="nl-BE" sz="2000" b="1" i="1" cap="all" dirty="0">
                <a:effectLst/>
                <a:latin typeface="+mj-lt"/>
              </a:rPr>
              <a:t> &amp; non-</a:t>
            </a:r>
            <a:r>
              <a:rPr lang="nl-BE" sz="2000" b="1" i="1" cap="all" dirty="0" err="1">
                <a:effectLst/>
                <a:latin typeface="+mj-lt"/>
              </a:rPr>
              <a:t>catalytic</a:t>
            </a:r>
            <a:endParaRPr lang="nl-BE" sz="2000" b="1" i="1" cap="all" dirty="0">
              <a:latin typeface="+mj-lt"/>
            </a:endParaRPr>
          </a:p>
          <a:p>
            <a:r>
              <a:rPr lang="ru-RU" sz="2000" b="1" i="1" u="none" strike="noStrike" cap="all" dirty="0">
                <a:effectLst/>
                <a:latin typeface="+mj-lt"/>
              </a:rPr>
              <a:t>УМЕНЬШЕНИЕ NO</a:t>
            </a:r>
            <a:r>
              <a:rPr lang="ru-RU" sz="2000" b="1" i="1" u="none" strike="noStrike" cap="all" baseline="-25000" dirty="0">
                <a:effectLst/>
                <a:latin typeface="+mj-lt"/>
              </a:rPr>
              <a:t>X</a:t>
            </a:r>
            <a:r>
              <a:rPr lang="ru-RU" sz="2000" b="1" i="1" u="none" strike="noStrike" cap="all" dirty="0">
                <a:effectLst/>
                <a:latin typeface="+mj-lt"/>
              </a:rPr>
              <a:t> В ТОПОЧНЫХ ГАЗАХ</a:t>
            </a:r>
          </a:p>
        </p:txBody>
      </p:sp>
      <p:pic>
        <p:nvPicPr>
          <p:cNvPr id="9" name="Picture 4" descr="NO&lt;sub&gt;x&lt;/sub&gt; reduction in fumes">
            <a:extLst>
              <a:ext uri="{FF2B5EF4-FFF2-40B4-BE49-F238E27FC236}">
                <a16:creationId xmlns:a16="http://schemas.microsoft.com/office/drawing/2014/main" id="{CA3C07B6-1877-B8C5-8AF3-CCA6BFB6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3" y="574594"/>
            <a:ext cx="868738" cy="86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10">
            <a:extLst>
              <a:ext uri="{FF2B5EF4-FFF2-40B4-BE49-F238E27FC236}">
                <a16:creationId xmlns:a16="http://schemas.microsoft.com/office/drawing/2014/main" id="{53F1F605-9D4A-CA92-918D-2FEE3E565C88}"/>
              </a:ext>
            </a:extLst>
          </p:cNvPr>
          <p:cNvSpPr txBox="1"/>
          <p:nvPr/>
        </p:nvSpPr>
        <p:spPr>
          <a:xfrm>
            <a:off x="689482" y="1500430"/>
            <a:ext cx="107208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СНКВ (</a:t>
            </a:r>
            <a:r>
              <a:rPr lang="ru-RU" sz="18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SNCR) </a:t>
            </a:r>
            <a:r>
              <a:rPr lang="ru-RU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Селективный, некаталитический метод восстановления, применяемый при высоких температурах дымовых газов 850 – 1080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СКВ (</a:t>
            </a:r>
            <a:r>
              <a:rPr lang="ru-RU" sz="18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SCR) </a:t>
            </a:r>
            <a:r>
              <a:rPr lang="ru-RU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Селективный метод каталитического восстановления, применяемый при низких температурах газов 180 – 470 °C.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КОМБИНИРОВАННЫЙ МЕТОД</a:t>
            </a:r>
            <a:r>
              <a:rPr lang="ru-RU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Комбинация методов СНКВ и СКВ.</a:t>
            </a:r>
            <a:endParaRPr lang="nl-BE" sz="18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kstvak 18">
            <a:extLst>
              <a:ext uri="{FF2B5EF4-FFF2-40B4-BE49-F238E27FC236}">
                <a16:creationId xmlns:a16="http://schemas.microsoft.com/office/drawing/2014/main" id="{501B3C11-44D7-359A-1117-F50296812ADF}"/>
              </a:ext>
            </a:extLst>
          </p:cNvPr>
          <p:cNvSpPr txBox="1"/>
          <p:nvPr/>
        </p:nvSpPr>
        <p:spPr>
          <a:xfrm>
            <a:off x="689482" y="3282704"/>
            <a:ext cx="4234210" cy="2294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Основа метода СНКВ (</a:t>
            </a:r>
            <a:r>
              <a:rPr lang="nl-NL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SNCR method</a:t>
            </a:r>
            <a:r>
              <a:rPr lang="ru-RU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nl-NL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Реакции, протекающие в процессе NO: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NH2 + NO -&gt; H2O + N2</a:t>
            </a:r>
          </a:p>
          <a:p>
            <a:r>
              <a:rPr lang="ru-RU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качестве агента, снижающего </a:t>
            </a:r>
            <a:r>
              <a:rPr lang="ru-RU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NOx</a:t>
            </a:r>
            <a:r>
              <a:rPr lang="ru-RU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Мочевина - (</a:t>
            </a:r>
            <a:r>
              <a:rPr lang="nl-NL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NH2)2CO</a:t>
            </a:r>
            <a:endParaRPr lang="ru-RU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Аммиак – </a:t>
            </a:r>
            <a:r>
              <a:rPr lang="nl-NL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NH3</a:t>
            </a:r>
            <a:endParaRPr lang="ru-RU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Аммиачная вода - </a:t>
            </a:r>
            <a:r>
              <a:rPr lang="nl-NL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NH4OH</a:t>
            </a:r>
            <a:endParaRPr lang="nl-BE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Afbeelding 14">
            <a:extLst>
              <a:ext uri="{FF2B5EF4-FFF2-40B4-BE49-F238E27FC236}">
                <a16:creationId xmlns:a16="http://schemas.microsoft.com/office/drawing/2014/main" id="{85578055-EBD0-C253-4212-F079B15E64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97" y="341246"/>
            <a:ext cx="2254709" cy="6464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B20E0C-1214-F69C-369F-4B245AE16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710" y="159454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3"/>
    </mc:Choice>
    <mc:Fallback xmlns="">
      <p:transition spd="slow" advTm="622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fbeelding 35">
            <a:extLst>
              <a:ext uri="{FF2B5EF4-FFF2-40B4-BE49-F238E27FC236}">
                <a16:creationId xmlns:a16="http://schemas.microsoft.com/office/drawing/2014/main" id="{CA05BD74-6E8B-B551-CCCA-4BA9A21CC8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1"/>
            <a:ext cx="5218545" cy="685800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E2A9164-9D51-1B1C-60F0-A6CEE8C70945}"/>
              </a:ext>
            </a:extLst>
          </p:cNvPr>
          <p:cNvSpPr txBox="1"/>
          <p:nvPr/>
        </p:nvSpPr>
        <p:spPr>
          <a:xfrm>
            <a:off x="1358009" y="620911"/>
            <a:ext cx="7845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b="1" i="1" u="none" strike="noStrike" cap="all" dirty="0">
                <a:effectLst/>
                <a:latin typeface="+mj-lt"/>
              </a:rPr>
              <a:t>HORIZONTAL &amp; VERTICAL BAG FILTER HOUSINGS</a:t>
            </a:r>
          </a:p>
          <a:p>
            <a:r>
              <a:rPr lang="ru-RU" sz="2000" b="1" i="1" u="none" strike="noStrike" cap="all" dirty="0">
                <a:effectLst/>
                <a:latin typeface="+mj-lt"/>
              </a:rPr>
              <a:t>ГОРИЗОНТАЛЬНЫЙ &amp; вертикальный рукавный ФИЛЬТР</a:t>
            </a:r>
          </a:p>
        </p:txBody>
      </p:sp>
      <p:pic>
        <p:nvPicPr>
          <p:cNvPr id="10" name="Picture 6" descr="Bag filters">
            <a:extLst>
              <a:ext uri="{FF2B5EF4-FFF2-40B4-BE49-F238E27FC236}">
                <a16:creationId xmlns:a16="http://schemas.microsoft.com/office/drawing/2014/main" id="{5B8EE326-4E37-E228-A959-B0BA1C0DD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2" y="598939"/>
            <a:ext cx="820793" cy="82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 descr="render - vertical bag filter">
            <a:extLst>
              <a:ext uri="{FF2B5EF4-FFF2-40B4-BE49-F238E27FC236}">
                <a16:creationId xmlns:a16="http://schemas.microsoft.com/office/drawing/2014/main" id="{3EADECC1-B6BA-74FF-A885-99B1E18CE7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510" y="1356426"/>
            <a:ext cx="2590581" cy="51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29B48C5-AAAB-9C9C-3AAE-4DE1FF802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755" y="2004967"/>
            <a:ext cx="3306909" cy="4052644"/>
          </a:xfrm>
          <a:prstGeom prst="rect">
            <a:avLst/>
          </a:prstGeom>
        </p:spPr>
      </p:pic>
      <p:sp>
        <p:nvSpPr>
          <p:cNvPr id="9" name="Tekstvak 10">
            <a:extLst>
              <a:ext uri="{FF2B5EF4-FFF2-40B4-BE49-F238E27FC236}">
                <a16:creationId xmlns:a16="http://schemas.microsoft.com/office/drawing/2014/main" id="{16331377-E341-2B30-EF6B-746CEB1ECE77}"/>
              </a:ext>
            </a:extLst>
          </p:cNvPr>
          <p:cNvSpPr txBox="1"/>
          <p:nvPr/>
        </p:nvSpPr>
        <p:spPr>
          <a:xfrm>
            <a:off x="769450" y="1858343"/>
            <a:ext cx="42657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Вертикальные рукавные фильтры – </a:t>
            </a:r>
            <a:r>
              <a:rPr lang="ru-RU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это традиционные пылеулавливающие установки с рукавами закрепленные в вертикальной системе. </a:t>
            </a:r>
          </a:p>
          <a:p>
            <a:endParaRPr lang="ru-RU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Преимущества:</a:t>
            </a:r>
            <a:endParaRPr lang="ru-RU" b="1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Удаление сухой пыли из газов во всех отраслях промышленности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пособность очищать большое количество газов - более 1 000 000 м³/ч.</a:t>
            </a:r>
          </a:p>
          <a:p>
            <a:endParaRPr lang="ru-RU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Afbeelding 14">
            <a:extLst>
              <a:ext uri="{FF2B5EF4-FFF2-40B4-BE49-F238E27FC236}">
                <a16:creationId xmlns:a16="http://schemas.microsoft.com/office/drawing/2014/main" id="{579486F5-C1AD-EE52-7944-928880CD39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573" y="328415"/>
            <a:ext cx="2254709" cy="6464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E57FAA-8647-427A-6973-B52601E98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86" y="146623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4"/>
    </mc:Choice>
    <mc:Fallback xmlns="">
      <p:transition spd="slow" advTm="731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1926D729-D608-556F-03DE-13FF17E769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1"/>
            <a:ext cx="5218545" cy="68580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6750F69-C0F7-1ED8-1B8F-E5C4B4104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816" y="1426129"/>
            <a:ext cx="4046645" cy="488513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E2A9164-9D51-1B1C-60F0-A6CEE8C70945}"/>
              </a:ext>
            </a:extLst>
          </p:cNvPr>
          <p:cNvSpPr txBox="1"/>
          <p:nvPr/>
        </p:nvSpPr>
        <p:spPr>
          <a:xfrm>
            <a:off x="1760121" y="648540"/>
            <a:ext cx="7845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b="1" i="1" u="none" strike="noStrike" cap="all" dirty="0">
                <a:effectLst/>
                <a:latin typeface="+mj-lt"/>
              </a:rPr>
              <a:t>HORIZONTAL &amp; VERTICAL BAG FILTER HOUSINGS</a:t>
            </a:r>
          </a:p>
          <a:p>
            <a:r>
              <a:rPr lang="ru-RU" sz="2000" b="1" i="1" u="none" strike="noStrike" cap="all" dirty="0">
                <a:effectLst/>
                <a:latin typeface="+mj-lt"/>
              </a:rPr>
              <a:t>ГОРИЗОНТАЛЬНЫЙ &amp; вертикальный рукавный ФИЛЬТР</a:t>
            </a:r>
          </a:p>
        </p:txBody>
      </p:sp>
      <p:pic>
        <p:nvPicPr>
          <p:cNvPr id="10" name="Picture 6" descr="Bag filters">
            <a:extLst>
              <a:ext uri="{FF2B5EF4-FFF2-40B4-BE49-F238E27FC236}">
                <a16:creationId xmlns:a16="http://schemas.microsoft.com/office/drawing/2014/main" id="{5B8EE326-4E37-E228-A959-B0BA1C0DD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09" y="602090"/>
            <a:ext cx="820793" cy="82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6111243-594A-E658-D6A9-AFAAEA572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695" y="2149747"/>
            <a:ext cx="3388342" cy="3802743"/>
          </a:xfrm>
          <a:prstGeom prst="rect">
            <a:avLst/>
          </a:prstGeom>
        </p:spPr>
      </p:pic>
      <p:sp>
        <p:nvSpPr>
          <p:cNvPr id="9" name="Tekstvak 10">
            <a:extLst>
              <a:ext uri="{FF2B5EF4-FFF2-40B4-BE49-F238E27FC236}">
                <a16:creationId xmlns:a16="http://schemas.microsoft.com/office/drawing/2014/main" id="{CDC20C4F-AE99-BCC5-80BA-F29C0FA71E21}"/>
              </a:ext>
            </a:extLst>
          </p:cNvPr>
          <p:cNvSpPr txBox="1"/>
          <p:nvPr/>
        </p:nvSpPr>
        <p:spPr>
          <a:xfrm>
            <a:off x="1075305" y="2004967"/>
            <a:ext cx="39411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0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оризонтальные </a:t>
            </a:r>
            <a:r>
              <a:rPr lang="ru-RU" sz="20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0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укавные фильтры </a:t>
            </a:r>
            <a:r>
              <a:rPr lang="ru-RU" sz="20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современные устройства, предназначенные для обеспыливания загрязненных промышленных газов. </a:t>
            </a:r>
          </a:p>
          <a:p>
            <a:endParaRPr lang="ru-RU" sz="20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Высокая эффективность процесса обеспыливания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Низкие капитальные и эксплуатационные затраты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Компактность установок</a:t>
            </a:r>
          </a:p>
        </p:txBody>
      </p:sp>
      <p:pic>
        <p:nvPicPr>
          <p:cNvPr id="11" name="Afbeelding 14">
            <a:extLst>
              <a:ext uri="{FF2B5EF4-FFF2-40B4-BE49-F238E27FC236}">
                <a16:creationId xmlns:a16="http://schemas.microsoft.com/office/drawing/2014/main" id="{451D92B7-E08B-BE9C-4A56-B333705517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573" y="328415"/>
            <a:ext cx="2254709" cy="6464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6F3D88-AB8A-5F09-ECE5-3E33241E6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86" y="146623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1"/>
    </mc:Choice>
    <mc:Fallback xmlns="">
      <p:transition spd="slow" advTm="917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1926D729-D608-556F-03DE-13FF17E769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1"/>
            <a:ext cx="5218545" cy="685800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4A68661-7074-63BB-C1EE-E18CBF1ACDD0}"/>
              </a:ext>
            </a:extLst>
          </p:cNvPr>
          <p:cNvSpPr txBox="1"/>
          <p:nvPr/>
        </p:nvSpPr>
        <p:spPr>
          <a:xfrm>
            <a:off x="537017" y="371759"/>
            <a:ext cx="78455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800" b="1" i="1" u="none" strike="noStrike" cap="all" dirty="0">
                <a:effectLst/>
                <a:latin typeface="+mj-lt"/>
              </a:rPr>
              <a:t>MANUFACTURING</a:t>
            </a:r>
          </a:p>
          <a:p>
            <a:r>
              <a:rPr lang="nl-BE" sz="2800" b="1" i="1" u="none" strike="noStrike" cap="all" dirty="0">
                <a:effectLst/>
                <a:latin typeface="+mj-lt"/>
              </a:rPr>
              <a:t>CONCEPT</a:t>
            </a:r>
          </a:p>
          <a:p>
            <a:r>
              <a:rPr lang="ru-RU" sz="2800" b="1" i="1" u="none" strike="noStrike" cap="all" dirty="0">
                <a:effectLst/>
                <a:latin typeface="+mj-lt"/>
              </a:rPr>
              <a:t>ПРОИЗВОДСТВЕННАЯ</a:t>
            </a:r>
            <a:endParaRPr lang="nl-BE" sz="2800" b="1" i="1" u="none" strike="noStrike" cap="all" dirty="0">
              <a:effectLst/>
              <a:latin typeface="+mj-lt"/>
            </a:endParaRPr>
          </a:p>
          <a:p>
            <a:r>
              <a:rPr lang="ru-RU" sz="2800" b="1" i="1" u="none" strike="noStrike" cap="all" dirty="0">
                <a:effectLst/>
                <a:latin typeface="+mj-lt"/>
              </a:rPr>
              <a:t>КОНЦЕПЦИЯ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8283B0E-E40E-5C46-1B6C-1557C348B949}"/>
              </a:ext>
            </a:extLst>
          </p:cNvPr>
          <p:cNvSpPr txBox="1"/>
          <p:nvPr/>
        </p:nvSpPr>
        <p:spPr>
          <a:xfrm>
            <a:off x="5051827" y="6196614"/>
            <a:ext cx="6791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Предоставляем полный сервис и запасные части</a:t>
            </a:r>
            <a:endParaRPr lang="en-US" sz="2400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EB9585CC-062B-1C4C-FA96-5644910E4FA6}"/>
              </a:ext>
            </a:extLst>
          </p:cNvPr>
          <p:cNvSpPr txBox="1"/>
          <p:nvPr/>
        </p:nvSpPr>
        <p:spPr>
          <a:xfrm>
            <a:off x="6624453" y="1180492"/>
            <a:ext cx="5218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defTabSz="987425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Международные производители будут производить от 40 до 60% системы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7007A315-3FD3-261F-7E79-364390697136}"/>
              </a:ext>
            </a:extLst>
          </p:cNvPr>
          <p:cNvSpPr txBox="1"/>
          <p:nvPr/>
        </p:nvSpPr>
        <p:spPr>
          <a:xfrm>
            <a:off x="6772468" y="5012665"/>
            <a:ext cx="5218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defTabSz="987425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Качество контролируется нашими квалифицированными специалистами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F29EBF7-7EC9-3CAD-47C0-431A42742120}"/>
              </a:ext>
            </a:extLst>
          </p:cNvPr>
          <p:cNvSpPr txBox="1"/>
          <p:nvPr/>
        </p:nvSpPr>
        <p:spPr>
          <a:xfrm>
            <a:off x="7475261" y="3778943"/>
            <a:ext cx="4727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defTabSz="987425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Проектируется и </a:t>
            </a:r>
          </a:p>
          <a:p>
            <a:pPr marL="87313" defTabSz="987425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обслуживается нашим </a:t>
            </a:r>
          </a:p>
          <a:p>
            <a:pPr marL="87313" defTabSz="987425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опытным обученным персоналом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FB3944D-CE77-BEE7-7AA5-85E2816ADBEA}"/>
              </a:ext>
            </a:extLst>
          </p:cNvPr>
          <p:cNvSpPr txBox="1"/>
          <p:nvPr/>
        </p:nvSpPr>
        <p:spPr>
          <a:xfrm>
            <a:off x="7481748" y="2461742"/>
            <a:ext cx="45722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defTabSz="987425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Остальная часть системы будет сделана на месте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 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снизить цену на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30-50%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35FA5C37-EA8B-48EB-7506-61F510205FDB}"/>
              </a:ext>
            </a:extLst>
          </p:cNvPr>
          <p:cNvSpPr txBox="1"/>
          <p:nvPr/>
        </p:nvSpPr>
        <p:spPr>
          <a:xfrm>
            <a:off x="5072725" y="512685"/>
            <a:ext cx="701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defTabSz="987425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Объединит</a:t>
            </a:r>
            <a:r>
              <a:rPr lang="kk-KZ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ь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лучших мировых производителей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5364CE49-8945-3756-C98D-9A56CBA76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35" y="743518"/>
            <a:ext cx="4329913" cy="5819382"/>
          </a:xfrm>
          <a:prstGeom prst="rect">
            <a:avLst/>
          </a:prstGeom>
        </p:spPr>
      </p:pic>
      <p:pic>
        <p:nvPicPr>
          <p:cNvPr id="16" name="Afbeelding 11">
            <a:extLst>
              <a:ext uri="{FF2B5EF4-FFF2-40B4-BE49-F238E27FC236}">
                <a16:creationId xmlns:a16="http://schemas.microsoft.com/office/drawing/2014/main" id="{1E41922F-F20F-27BA-80DF-C3A047E4E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" y="5850162"/>
            <a:ext cx="2215104" cy="6350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470A5B5-B9B4-7FF6-5DE5-18C8ECA17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" y="4892901"/>
            <a:ext cx="1360959" cy="72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1"/>
    </mc:Choice>
    <mc:Fallback xmlns="">
      <p:transition spd="slow" advTm="917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14">
            <a:extLst>
              <a:ext uri="{FF2B5EF4-FFF2-40B4-BE49-F238E27FC236}">
                <a16:creationId xmlns:a16="http://schemas.microsoft.com/office/drawing/2014/main" id="{A80AE062-CAC0-4A9F-C3DF-DF5DD61DE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22" y="330994"/>
            <a:ext cx="2254709" cy="64643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0145EB4-83D1-0FFF-3F31-447CEE3C4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/>
              <a:t>О компании</a:t>
            </a:r>
          </a:p>
        </p:txBody>
      </p:sp>
      <p:pic>
        <p:nvPicPr>
          <p:cNvPr id="2" name="Afbeelding 13">
            <a:extLst>
              <a:ext uri="{FF2B5EF4-FFF2-40B4-BE49-F238E27FC236}">
                <a16:creationId xmlns:a16="http://schemas.microsoft.com/office/drawing/2014/main" id="{04D95518-DD0F-7275-255A-D133457B9E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821" y="2236478"/>
            <a:ext cx="3551765" cy="4885173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4E53E955-1AE4-F942-2B0C-5E8327241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Компания «IAF» - первая компания в Казахстане, предоставляющая весь комплекс решений в области аспирации, газоочистки и промышленной вентиляции</a:t>
            </a:r>
          </a:p>
          <a:p>
            <a:endParaRPr lang="ru-RU" sz="1500" dirty="0"/>
          </a:p>
          <a:p>
            <a:r>
              <a:rPr lang="ru-RU" dirty="0"/>
              <a:t>На рынке Казахстана и Средней Азии более 15 лет</a:t>
            </a:r>
          </a:p>
          <a:p>
            <a:endParaRPr lang="ru-RU" sz="1500" dirty="0"/>
          </a:p>
          <a:p>
            <a:r>
              <a:rPr lang="ru-RU" dirty="0"/>
              <a:t>Более 200 установок эффективно эксплуатируемых на предприятиях Казахстана </a:t>
            </a:r>
          </a:p>
          <a:p>
            <a:endParaRPr lang="ru-RU" sz="1500" dirty="0"/>
          </a:p>
          <a:p>
            <a:r>
              <a:rPr lang="ru-RU" dirty="0"/>
              <a:t>Гарантия на оборудование и работы - 10 лет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7F1FDF-5C14-6715-916E-0FAB5278C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5" y="149202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0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B160F4B2-D1D1-B4C1-7A4F-EB2FA3D840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821" y="2236478"/>
            <a:ext cx="3551765" cy="4885173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4BFEDB6-4913-7CAD-6189-C94C3AC400C9}"/>
              </a:ext>
            </a:extLst>
          </p:cNvPr>
          <p:cNvSpPr txBox="1"/>
          <p:nvPr/>
        </p:nvSpPr>
        <p:spPr>
          <a:xfrm>
            <a:off x="3652674" y="2937945"/>
            <a:ext cx="755105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701800" algn="l"/>
                <a:tab pos="5473700" algn="l"/>
              </a:tabLst>
              <a:defRPr/>
            </a:pPr>
            <a:r>
              <a:rPr kumimoji="0" lang="ru-RU" altLang="nl-BE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СПАСИБО ЗА ВНИМАНИЕ!</a:t>
            </a:r>
          </a:p>
        </p:txBody>
      </p:sp>
      <p:pic>
        <p:nvPicPr>
          <p:cNvPr id="5" name="Afbeelding 14">
            <a:extLst>
              <a:ext uri="{FF2B5EF4-FFF2-40B4-BE49-F238E27FC236}">
                <a16:creationId xmlns:a16="http://schemas.microsoft.com/office/drawing/2014/main" id="{586F00DF-9CE9-63DC-E66E-BD0D4C824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573" y="328415"/>
            <a:ext cx="2254709" cy="6464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E32686-4B26-7669-4F55-263176E9F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86" y="146623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5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2"/>
    </mc:Choice>
    <mc:Fallback>
      <p:transition spd="slow" advTm="283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3">
            <a:extLst>
              <a:ext uri="{FF2B5EF4-FFF2-40B4-BE49-F238E27FC236}">
                <a16:creationId xmlns:a16="http://schemas.microsoft.com/office/drawing/2014/main" id="{04D95518-DD0F-7275-255A-D133457B9E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821" y="2236478"/>
            <a:ext cx="3551765" cy="4885173"/>
          </a:xfrm>
          <a:prstGeom prst="rect">
            <a:avLst/>
          </a:prstGeom>
        </p:spPr>
      </p:pic>
      <p:pic>
        <p:nvPicPr>
          <p:cNvPr id="3" name="Afbeelding 14">
            <a:extLst>
              <a:ext uri="{FF2B5EF4-FFF2-40B4-BE49-F238E27FC236}">
                <a16:creationId xmlns:a16="http://schemas.microsoft.com/office/drawing/2014/main" id="{A80AE062-CAC0-4A9F-C3DF-DF5DD61DEC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22" y="330994"/>
            <a:ext cx="2254709" cy="64643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0145EB4-83D1-0FFF-3F31-447CEE3C4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/>
              <a:t>Реализованные</a:t>
            </a:r>
            <a:r>
              <a:rPr lang="ru-RU" sz="3600" b="1" dirty="0"/>
              <a:t> </a:t>
            </a:r>
            <a:r>
              <a:rPr lang="ru-RU" sz="3600" b="1" i="1" dirty="0"/>
              <a:t>проекты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35A547-FE10-055F-F7BA-7BD2951F7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5" y="149202"/>
            <a:ext cx="1661284" cy="884117"/>
          </a:xfrm>
          <a:prstGeom prst="rect">
            <a:avLst/>
          </a:prstGeom>
        </p:spPr>
      </p:pic>
      <p:pic>
        <p:nvPicPr>
          <p:cNvPr id="9" name="WhatsApp Video 2022-06-01 at 15.54.01">
            <a:hlinkClick r:id="" action="ppaction://media"/>
            <a:extLst>
              <a:ext uri="{FF2B5EF4-FFF2-40B4-BE49-F238E27FC236}">
                <a16:creationId xmlns:a16="http://schemas.microsoft.com/office/drawing/2014/main" id="{56667FAD-B4B2-2E17-DA1D-BB7EDA05C3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2613" y="1724819"/>
            <a:ext cx="6768007" cy="4351338"/>
          </a:xfrm>
        </p:spPr>
      </p:pic>
    </p:spTree>
    <p:extLst>
      <p:ext uri="{BB962C8B-B14F-4D97-AF65-F5344CB8AC3E}">
        <p14:creationId xmlns:p14="http://schemas.microsoft.com/office/powerpoint/2010/main" val="384783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14">
            <a:extLst>
              <a:ext uri="{FF2B5EF4-FFF2-40B4-BE49-F238E27FC236}">
                <a16:creationId xmlns:a16="http://schemas.microsoft.com/office/drawing/2014/main" id="{A80AE062-CAC0-4A9F-C3DF-DF5DD61DE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22" y="330994"/>
            <a:ext cx="2254709" cy="64643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0145EB4-83D1-0FFF-3F31-447CEE3C4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/>
              <a:t>Этапы реализации проекта</a:t>
            </a:r>
          </a:p>
        </p:txBody>
      </p:sp>
      <p:pic>
        <p:nvPicPr>
          <p:cNvPr id="2" name="Afbeelding 13">
            <a:extLst>
              <a:ext uri="{FF2B5EF4-FFF2-40B4-BE49-F238E27FC236}">
                <a16:creationId xmlns:a16="http://schemas.microsoft.com/office/drawing/2014/main" id="{04D95518-DD0F-7275-255A-D133457B9E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821" y="2236478"/>
            <a:ext cx="3551765" cy="4885173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41169310-62C1-8972-4977-CA7C5EF6F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637"/>
            <a:ext cx="10515600" cy="4071326"/>
          </a:xfrm>
        </p:spPr>
        <p:txBody>
          <a:bodyPr/>
          <a:lstStyle/>
          <a:p>
            <a:r>
              <a:rPr lang="kk-KZ" dirty="0"/>
              <a:t>Проведение замеров, разработка проекта</a:t>
            </a:r>
          </a:p>
          <a:p>
            <a:endParaRPr lang="kk-KZ" sz="1500" dirty="0"/>
          </a:p>
          <a:p>
            <a:r>
              <a:rPr lang="kk-KZ" dirty="0"/>
              <a:t>Поставка оборудования, монтажные и пусконаладочные работы </a:t>
            </a:r>
            <a:r>
              <a:rPr lang="ru-RU" dirty="0"/>
              <a:t>«под-ключ»</a:t>
            </a:r>
          </a:p>
          <a:p>
            <a:endParaRPr lang="ru-RU" sz="1500" dirty="0"/>
          </a:p>
          <a:p>
            <a:r>
              <a:rPr lang="ru-RU" dirty="0"/>
              <a:t>Гарантийное и сервисное обслуживание (10 лет)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902400-4918-1248-88FC-0164C550E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5" y="149202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08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3">
            <a:extLst>
              <a:ext uri="{FF2B5EF4-FFF2-40B4-BE49-F238E27FC236}">
                <a16:creationId xmlns:a16="http://schemas.microsoft.com/office/drawing/2014/main" id="{1E6C543B-29ED-1214-B249-47DC94C83A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432" y="2228089"/>
            <a:ext cx="3551765" cy="4885173"/>
          </a:xfrm>
          <a:prstGeom prst="rect">
            <a:avLst/>
          </a:prstGeom>
        </p:spPr>
      </p:pic>
      <p:pic>
        <p:nvPicPr>
          <p:cNvPr id="3" name="Afbeelding 14">
            <a:extLst>
              <a:ext uri="{FF2B5EF4-FFF2-40B4-BE49-F238E27FC236}">
                <a16:creationId xmlns:a16="http://schemas.microsoft.com/office/drawing/2014/main" id="{3F7B1AC9-5580-BFAF-2506-B7FCE46CA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22" y="330994"/>
            <a:ext cx="2254709" cy="64643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A9CDA5B-99B4-E956-AFF7-6D254430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/>
              <a:t>Преимущества</a:t>
            </a:r>
            <a:endParaRPr lang="ru-RU" sz="3600" b="1" i="1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FBF0142-03ED-3966-F75B-4B2C57AA8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128" y="2038525"/>
            <a:ext cx="9927672" cy="4138438"/>
          </a:xfrm>
        </p:spPr>
        <p:txBody>
          <a:bodyPr>
            <a:normAutofit lnSpcReduction="10000"/>
          </a:bodyPr>
          <a:lstStyle/>
          <a:p>
            <a:r>
              <a:rPr lang="kk-KZ" dirty="0"/>
              <a:t>Исключение локальных выбросов (отсутствие воздуховодов)</a:t>
            </a:r>
          </a:p>
          <a:p>
            <a:endParaRPr lang="kk-KZ" sz="1500" dirty="0"/>
          </a:p>
          <a:p>
            <a:r>
              <a:rPr lang="kk-KZ" dirty="0"/>
              <a:t>Сброс уловленной пыли в процесс в автоматическом режиме</a:t>
            </a:r>
          </a:p>
          <a:p>
            <a:endParaRPr lang="kk-KZ" sz="1500" dirty="0"/>
          </a:p>
          <a:p>
            <a:r>
              <a:rPr lang="kk-KZ" dirty="0"/>
              <a:t>Сохранение остаточной эмиссии ниже норм ПДК</a:t>
            </a:r>
          </a:p>
          <a:p>
            <a:endParaRPr lang="en-US" sz="1500" dirty="0"/>
          </a:p>
          <a:p>
            <a:r>
              <a:rPr lang="kk-KZ" dirty="0"/>
              <a:t>Штат высококвалифицированных специалистов, прошедших обучение на европейских заводах-производителях</a:t>
            </a:r>
          </a:p>
          <a:p>
            <a:endParaRPr lang="kk-KZ" sz="1500" dirty="0"/>
          </a:p>
          <a:p>
            <a:r>
              <a:rPr lang="kk-KZ" dirty="0"/>
              <a:t>Гарантия 10 лет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79FBF3-9C83-AF8D-804C-44ED766E4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5" y="149202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95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3">
            <a:extLst>
              <a:ext uri="{FF2B5EF4-FFF2-40B4-BE49-F238E27FC236}">
                <a16:creationId xmlns:a16="http://schemas.microsoft.com/office/drawing/2014/main" id="{805B182A-8DA0-D32B-B7EE-57D7492248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821" y="2236478"/>
            <a:ext cx="3551765" cy="4885173"/>
          </a:xfrm>
          <a:prstGeom prst="rect">
            <a:avLst/>
          </a:prstGeom>
        </p:spPr>
      </p:pic>
      <p:pic>
        <p:nvPicPr>
          <p:cNvPr id="3" name="Afbeelding 14">
            <a:extLst>
              <a:ext uri="{FF2B5EF4-FFF2-40B4-BE49-F238E27FC236}">
                <a16:creationId xmlns:a16="http://schemas.microsoft.com/office/drawing/2014/main" id="{FA62A776-5CB3-78DA-AA7E-F316F40BD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22" y="330994"/>
            <a:ext cx="2254709" cy="64643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DDFAC82-7AAB-3F5E-3EEB-68A06AEF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/>
              <a:t>Референции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33CBB08-0692-82DE-105A-69D83B528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ru-RU" sz="1800" b="1" i="0" u="sng" strike="noStrike" baseline="0" dirty="0">
                <a:solidFill>
                  <a:srgbClr val="000000"/>
                </a:solidFill>
              </a:rPr>
              <a:t>Горнодобывающая промышленность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АО «ГМК «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Казахалтын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» (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Бестобийская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 ЗИФ) 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– аспирация стадии третьего дробления (2016-2017гг.) 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</a:rPr>
              <a:t>АО «ГМК «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Казахалтын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 (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Аксуйская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 ЗИФ) 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– газоочистка и аспирация плавильного цеха (2017г.) 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</a:rPr>
              <a:t>ТОО «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КазЦинк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» ТОО «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Altyntau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Kokshetau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» 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- Аспирация КСМД, БДР, напольного склада Васильковский ГОК г. Кокчетав; 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</a:rPr>
              <a:t>АО «АК 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Алтыналмас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» 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м.Пустынное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- аспирация ДСК первичного дробления; КВД и другие; 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</a:rPr>
              <a:t>АО «АК 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Алтыналмас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» 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м.Акбакай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- аспирация существующей фабрики; 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</a:rPr>
              <a:t>ПФ ТОО «KSP Steel» 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производство ферросплавов - аспирация системы газоочистки плавильных печей; </a:t>
            </a:r>
          </a:p>
          <a:p>
            <a:endParaRPr lang="ru-RU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800" b="1" i="0" u="sng" strike="noStrike" baseline="0" dirty="0">
                <a:solidFill>
                  <a:srgbClr val="000000"/>
                </a:solidFill>
              </a:rPr>
              <a:t>Энергетика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</a:rPr>
              <a:t>АО «ЕЭК» 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Аксуйская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 ГРЭС 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– монтаж системы вентиляции энергоблока №5; 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</a:rPr>
              <a:t>АО «Станция 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Экибастузкая</a:t>
            </a:r>
            <a:r>
              <a:rPr lang="ru-RU" sz="1800" b="1" i="0" u="none" strike="noStrike" baseline="0" dirty="0">
                <a:solidFill>
                  <a:srgbClr val="000000"/>
                </a:solidFill>
              </a:rPr>
              <a:t> ГРЭС-2» 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- аспирация цехов дробильного корпуса топливно-транспортного цеха; 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</a:rPr>
              <a:t>АО «Астана Энергия» 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– аспирация цехов системы тракта топливоподачи ТТЦ ТЭЦ-1, ТЭЦ-2 г. Астана; 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</a:rPr>
              <a:t>АО «Павлодар Энерго» 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- Аспирация цехов топливоподачи ТЭЦ-3 г. Павлодар; 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</a:rPr>
              <a:t>ТОО «Казахмыс </a:t>
            </a:r>
            <a:r>
              <a:rPr lang="ru-RU" sz="1800" b="1" i="0" u="none" strike="noStrike" baseline="0" dirty="0" err="1">
                <a:solidFill>
                  <a:srgbClr val="000000"/>
                </a:solidFill>
              </a:rPr>
              <a:t>Энерджи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» - Аспирация ТТЦ </a:t>
            </a:r>
            <a:r>
              <a:rPr lang="ru-RU" sz="1800" b="0" i="0" u="none" strike="noStrike" baseline="0" dirty="0" err="1">
                <a:solidFill>
                  <a:srgbClr val="000000"/>
                </a:solidFill>
              </a:rPr>
              <a:t>Топарской</a:t>
            </a:r>
            <a:r>
              <a:rPr lang="ru-RU" sz="1800" b="0" i="0" u="none" strike="noStrike" baseline="0" dirty="0">
                <a:solidFill>
                  <a:srgbClr val="000000"/>
                </a:solidFill>
              </a:rPr>
              <a:t> ГРЭС, Балхашской ТЭЦ;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D6F8AA-C98F-5879-5042-AF82B04A6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5" y="149202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37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1926D729-D608-556F-03DE-13FF17E769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1"/>
            <a:ext cx="5218545" cy="685800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4A68661-7074-63BB-C1EE-E18CBF1ACDD0}"/>
              </a:ext>
            </a:extLst>
          </p:cNvPr>
          <p:cNvSpPr txBox="1"/>
          <p:nvPr/>
        </p:nvSpPr>
        <p:spPr>
          <a:xfrm>
            <a:off x="537016" y="371759"/>
            <a:ext cx="6543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u="none" strike="noStrike" cap="all" dirty="0">
                <a:effectLst/>
                <a:latin typeface="+mj-lt"/>
              </a:rPr>
              <a:t>Успешно реализованные проекты</a:t>
            </a:r>
            <a:endParaRPr lang="nl-BE" sz="2800" b="1" i="1" u="none" strike="noStrike" cap="all" dirty="0">
              <a:effectLst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B314C-1D20-87EF-1F2E-699408A30869}"/>
              </a:ext>
            </a:extLst>
          </p:cNvPr>
          <p:cNvSpPr txBox="1"/>
          <p:nvPr/>
        </p:nvSpPr>
        <p:spPr>
          <a:xfrm>
            <a:off x="1208134" y="5682239"/>
            <a:ext cx="895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До реализации проектов остаточная запыленность воздуха превышала нормы ПДК в 10-400 раз</a:t>
            </a:r>
            <a:r>
              <a:rPr lang="ru-RU" dirty="0"/>
              <a:t>.</a:t>
            </a:r>
            <a:endParaRPr lang="kk-KZ" dirty="0"/>
          </a:p>
          <a:p>
            <a:r>
              <a:rPr lang="kk-KZ" dirty="0"/>
              <a:t>После реализации проектов остаточная запыленность воздуха ниже норм ПДК </a:t>
            </a:r>
            <a:r>
              <a:rPr lang="kk-KZ" sz="1800" dirty="0">
                <a:effectLst/>
                <a:ea typeface="Calibri" panose="020F0502020204030204" pitchFamily="34" charset="0"/>
              </a:rPr>
              <a:t>4 мг/м</a:t>
            </a:r>
            <a:r>
              <a:rPr lang="kk-KZ" sz="1800" baseline="30000" dirty="0">
                <a:effectLst/>
                <a:ea typeface="Calibri" panose="020F0502020204030204" pitchFamily="34" charset="0"/>
              </a:rPr>
              <a:t>3</a:t>
            </a:r>
            <a:r>
              <a:rPr lang="kk-KZ" dirty="0"/>
              <a:t>.</a:t>
            </a:r>
            <a:endParaRPr lang="ru-RU" dirty="0"/>
          </a:p>
        </p:txBody>
      </p:sp>
      <p:pic>
        <p:nvPicPr>
          <p:cNvPr id="10" name="Afbeelding 11">
            <a:extLst>
              <a:ext uri="{FF2B5EF4-FFF2-40B4-BE49-F238E27FC236}">
                <a16:creationId xmlns:a16="http://schemas.microsoft.com/office/drawing/2014/main" id="{CD477308-9273-FA2B-F63A-6D66B41B4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143" y="156657"/>
            <a:ext cx="2215104" cy="6350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7F1ECD-FC54-401D-B0B5-85992316B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67" y="112055"/>
            <a:ext cx="1360959" cy="724287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ешний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E2EFA7B3-6D75-E512-9F0D-F6A30E435D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" b="5792"/>
          <a:stretch/>
        </p:blipFill>
        <p:spPr>
          <a:xfrm>
            <a:off x="6258187" y="1211725"/>
            <a:ext cx="4718509" cy="421808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дание, внутренний, потолок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EBBFB068-B231-5659-6A54-A3BE819F8A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/>
          <a:stretch/>
        </p:blipFill>
        <p:spPr>
          <a:xfrm>
            <a:off x="962530" y="1211725"/>
            <a:ext cx="4649705" cy="42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5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1"/>
    </mc:Choice>
    <mc:Fallback>
      <p:transition spd="slow" advTm="917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CED30A9-8581-67A1-8DB3-931E722C9E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821" y="2236478"/>
            <a:ext cx="3551765" cy="488517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E3103AB-6F31-BAF2-33D8-5F3CE25C40D6}"/>
              </a:ext>
            </a:extLst>
          </p:cNvPr>
          <p:cNvSpPr txBox="1"/>
          <p:nvPr/>
        </p:nvSpPr>
        <p:spPr>
          <a:xfrm>
            <a:off x="8290545" y="4330007"/>
            <a:ext cx="3404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47270234-F475-BDAC-B550-8CC5A7126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429" y="1593049"/>
            <a:ext cx="8627789" cy="382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795463" algn="l"/>
                <a:tab pos="5473700" algn="l"/>
              </a:tabLst>
              <a:defRPr/>
            </a:pPr>
            <a:endParaRPr kumimoji="0" lang="nl-N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795463" algn="l"/>
                <a:tab pos="5473700" algn="l"/>
              </a:tabLst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Бельгия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FILTER-TECHNICS HEADQUARTER 	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Антверпен</a:t>
            </a:r>
            <a:endParaRPr kumimoji="0" lang="nl-N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795463" algn="l"/>
                <a:tab pos="5473700" algn="l"/>
              </a:tabLst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Казахстан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	FilterTechnik Central Asia  LLP  	</a:t>
            </a: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Нур-Султан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795463" algn="l"/>
                <a:tab pos="5473700" algn="l"/>
              </a:tabLst>
              <a:defRPr/>
            </a:pPr>
            <a:r>
              <a:rPr lang="kk-KZ" sz="2000" b="1" i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Словакия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	FILTER-TECHNIK SK  	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Жилина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795463" algn="l"/>
                <a:tab pos="5473700" algn="l"/>
              </a:tabLst>
              <a:defRPr/>
            </a:pPr>
            <a:r>
              <a:rPr lang="kk-KZ" sz="2000" b="1" i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Россия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Filtration Technical Company LLC	</a:t>
            </a: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795463" algn="l"/>
                <a:tab pos="5473700" algn="l"/>
              </a:tabLst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Чехия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FILTER-TECHNICS CZ	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Йиглава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795463" algn="l"/>
                <a:tab pos="5473700" algn="l"/>
              </a:tabLst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Польша 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FILTER-TECHNICS	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Августов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795463" algn="l"/>
                <a:tab pos="5473700" algn="l"/>
              </a:tabLst>
              <a:defRPr/>
            </a:pPr>
            <a:r>
              <a:rPr lang="kk-KZ" sz="2000" b="1" i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Румыния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FILTER-TECHNICS       </a:t>
            </a: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Констанца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	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2CF31-6D9D-55A5-1083-FFF62EAFE600}"/>
              </a:ext>
            </a:extLst>
          </p:cNvPr>
          <p:cNvSpPr txBox="1"/>
          <p:nvPr/>
        </p:nvSpPr>
        <p:spPr>
          <a:xfrm>
            <a:off x="964734" y="569759"/>
            <a:ext cx="529696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altLang="nl-BE" sz="2800" b="1" i="1" dirty="0">
                <a:solidFill>
                  <a:prstClr val="black"/>
                </a:solidFill>
                <a:latin typeface="+mj-lt"/>
              </a:rPr>
              <a:t>Группа компании </a:t>
            </a:r>
            <a:r>
              <a:rPr kumimoji="0" lang="nl-BE" altLang="nl-B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FILTER-TECHNICS </a:t>
            </a:r>
          </a:p>
          <a:p>
            <a:endParaRPr lang="ru-RU" dirty="0"/>
          </a:p>
        </p:txBody>
      </p:sp>
      <p:pic>
        <p:nvPicPr>
          <p:cNvPr id="11" name="Afbeelding 14">
            <a:extLst>
              <a:ext uri="{FF2B5EF4-FFF2-40B4-BE49-F238E27FC236}">
                <a16:creationId xmlns:a16="http://schemas.microsoft.com/office/drawing/2014/main" id="{376BE169-5F02-8F33-3B22-8737BE19B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266" y="309492"/>
            <a:ext cx="2254709" cy="6464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29EE12-19DC-9ACB-1FB6-618182FAF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85" y="155930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2"/>
    </mc:Choice>
    <mc:Fallback xmlns="">
      <p:transition spd="slow" advTm="33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BB133F9-F149-9C91-771A-41CB057B52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821" y="2236478"/>
            <a:ext cx="3551765" cy="4885173"/>
          </a:xfrm>
          <a:prstGeom prst="rect">
            <a:avLst/>
          </a:prstGeom>
        </p:spPr>
      </p:pic>
      <p:pic>
        <p:nvPicPr>
          <p:cNvPr id="4" name="Picture 1024">
            <a:extLst>
              <a:ext uri="{FF2B5EF4-FFF2-40B4-BE49-F238E27FC236}">
                <a16:creationId xmlns:a16="http://schemas.microsoft.com/office/drawing/2014/main" id="{300B64FE-8C5B-419A-9871-206D96E88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91" y="2045646"/>
            <a:ext cx="1474654" cy="438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77CDB84-F8AA-71AE-D3B8-C66ABAFCD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91" y="4176493"/>
            <a:ext cx="1843223" cy="190876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458180E-B604-655A-9112-2D55ECCD0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7292" y="1780681"/>
            <a:ext cx="6470026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nl-BE" sz="2800" b="1" i="1" u="none" strike="noStrike" kern="120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Основатель компании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Барт Сметс</a:t>
            </a:r>
            <a:endParaRPr kumimoji="0" lang="nl-NL" altLang="nl-BE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FILTER-TECHNICS bvba, </a:t>
            </a:r>
            <a:endParaRPr kumimoji="0" lang="nl-BE" altLang="nl-BE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altLang="nl-BE" dirty="0">
                <a:solidFill>
                  <a:srgbClr val="000000"/>
                </a:solidFill>
                <a:latin typeface="Calibri Light" panose="020F0302020204030204"/>
                <a:cs typeface="Times New Roman" pitchFamily="18" charset="0"/>
              </a:rPr>
              <a:t>Адрес</a:t>
            </a:r>
            <a:r>
              <a:rPr kumimoji="0" lang="nl-BE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: 	</a:t>
            </a:r>
            <a:r>
              <a:rPr kumimoji="0" lang="nl-NL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A. Van Roeyenstraat 28 2070 Zwijndrecht, Belgium</a:t>
            </a:r>
            <a:br>
              <a:rPr kumimoji="0" lang="nl-NL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</a:br>
            <a:r>
              <a:rPr lang="kk-KZ" altLang="nl-BE" dirty="0">
                <a:solidFill>
                  <a:srgbClr val="000000"/>
                </a:solidFill>
                <a:latin typeface="Calibri Light" panose="020F0302020204030204"/>
                <a:cs typeface="Times New Roman" pitchFamily="18" charset="0"/>
              </a:rPr>
              <a:t>Тел.</a:t>
            </a:r>
            <a:r>
              <a:rPr kumimoji="0" lang="nl-NL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: </a:t>
            </a:r>
            <a:r>
              <a:rPr kumimoji="0" lang="nl-BE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	</a:t>
            </a:r>
            <a:r>
              <a:rPr kumimoji="0" lang="nl-NL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+32 3 254 0567  </a:t>
            </a:r>
            <a:br>
              <a:rPr kumimoji="0" lang="nl-NL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</a:br>
            <a:r>
              <a:rPr kumimoji="0" lang="kk-KZ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Моб.</a:t>
            </a:r>
            <a:r>
              <a:rPr kumimoji="0" lang="nl-NL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: </a:t>
            </a:r>
            <a:r>
              <a:rPr kumimoji="0" lang="nl-BE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	</a:t>
            </a:r>
            <a:r>
              <a:rPr kumimoji="0" lang="nl-NL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+32 495 577636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altLang="nl-BE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</a:br>
            <a:endParaRPr kumimoji="0" lang="nl-NL" altLang="nl-BE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Info@filter-technics.be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BE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www.filter-technics.be</a:t>
            </a:r>
          </a:p>
        </p:txBody>
      </p:sp>
      <p:pic>
        <p:nvPicPr>
          <p:cNvPr id="12" name="Afbeelding 14">
            <a:extLst>
              <a:ext uri="{FF2B5EF4-FFF2-40B4-BE49-F238E27FC236}">
                <a16:creationId xmlns:a16="http://schemas.microsoft.com/office/drawing/2014/main" id="{04F72197-2FF3-0BCE-CD23-72F2B34A85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22" y="330994"/>
            <a:ext cx="2254709" cy="6464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165707-DFED-A44F-B2ED-CD7D7E363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5" y="149202"/>
            <a:ext cx="1661284" cy="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"/>
    </mc:Choice>
    <mc:Fallback xmlns="">
      <p:transition spd="slow" advTm="3413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864</Words>
  <Application>Microsoft Office PowerPoint</Application>
  <PresentationFormat>Широкоэкранный</PresentationFormat>
  <Paragraphs>139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Kantoorthema</vt:lpstr>
      <vt:lpstr>1_Kantoorthema</vt:lpstr>
      <vt:lpstr>Презентация PowerPoint</vt:lpstr>
      <vt:lpstr>О компании</vt:lpstr>
      <vt:lpstr>Реализованные проекты</vt:lpstr>
      <vt:lpstr>Этапы реализации проекта</vt:lpstr>
      <vt:lpstr>Преимущества</vt:lpstr>
      <vt:lpstr>Референции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Bart Smets - Filter-Technics</dc:creator>
  <cp:lastModifiedBy>Aidana Agibayeva</cp:lastModifiedBy>
  <cp:revision>32</cp:revision>
  <dcterms:created xsi:type="dcterms:W3CDTF">2022-05-18T12:46:52Z</dcterms:created>
  <dcterms:modified xsi:type="dcterms:W3CDTF">2022-06-01T10:32:42Z</dcterms:modified>
</cp:coreProperties>
</file>